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sldIdLst>
    <p:sldId id="256" r:id="rId2"/>
    <p:sldId id="258" r:id="rId3"/>
    <p:sldId id="259" r:id="rId4"/>
    <p:sldId id="260" r:id="rId5"/>
    <p:sldId id="319" r:id="rId6"/>
    <p:sldId id="349" r:id="rId7"/>
    <p:sldId id="336" r:id="rId8"/>
    <p:sldId id="323" r:id="rId9"/>
    <p:sldId id="350" r:id="rId10"/>
    <p:sldId id="359" r:id="rId11"/>
    <p:sldId id="360" r:id="rId12"/>
    <p:sldId id="354" r:id="rId13"/>
    <p:sldId id="314" r:id="rId14"/>
    <p:sldId id="356" r:id="rId15"/>
    <p:sldId id="266" r:id="rId16"/>
    <p:sldId id="361" r:id="rId17"/>
    <p:sldId id="347" r:id="rId18"/>
    <p:sldId id="362" r:id="rId19"/>
    <p:sldId id="363" r:id="rId20"/>
    <p:sldId id="364" r:id="rId21"/>
    <p:sldId id="263" r:id="rId22"/>
    <p:sldId id="307" r:id="rId23"/>
    <p:sldId id="337" r:id="rId24"/>
    <p:sldId id="338" r:id="rId25"/>
    <p:sldId id="339" r:id="rId26"/>
    <p:sldId id="340" r:id="rId27"/>
    <p:sldId id="341" r:id="rId28"/>
    <p:sldId id="317" r:id="rId29"/>
    <p:sldId id="344" r:id="rId30"/>
    <p:sldId id="318" r:id="rId31"/>
    <p:sldId id="264" r:id="rId32"/>
    <p:sldId id="330" r:id="rId33"/>
    <p:sldId id="265" r:id="rId34"/>
    <p:sldId id="26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78098" autoAdjust="0"/>
  </p:normalViewPr>
  <p:slideViewPr>
    <p:cSldViewPr snapToGrid="0">
      <p:cViewPr varScale="1">
        <p:scale>
          <a:sx n="75" d="100"/>
          <a:sy n="75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0E37F-ACB3-44E6-A6D6-59333F52764B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FB06E-2415-4DAD-93DA-12AB2C888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00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FB06E-2415-4DAD-93DA-12AB2C888C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5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Wingdings" panose="05000000000000000000" pitchFamily="2" charset="2"/>
              <a:buChar char="ü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FB06E-2415-4DAD-93DA-12AB2C888CD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4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FB06E-2415-4DAD-93DA-12AB2C888CD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600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FB06E-2415-4DAD-93DA-12AB2C888CD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615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FB06E-2415-4DAD-93DA-12AB2C888CD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52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ü"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FB06E-2415-4DAD-93DA-12AB2C888CD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468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FB06E-2415-4DAD-93DA-12AB2C888CD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145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ü"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FB06E-2415-4DAD-93DA-12AB2C888CD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6940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FB06E-2415-4DAD-93DA-12AB2C888CD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317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FB06E-2415-4DAD-93DA-12AB2C888CD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033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FB06E-2415-4DAD-93DA-12AB2C888CD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218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FB06E-2415-4DAD-93DA-12AB2C888C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905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FB06E-2415-4DAD-93DA-12AB2C888CD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9501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FB06E-2415-4DAD-93DA-12AB2C888CD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634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FB06E-2415-4DAD-93DA-12AB2C888CD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081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FB06E-2415-4DAD-93DA-12AB2C888CD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759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FB06E-2415-4DAD-93DA-12AB2C888CD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0665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FB06E-2415-4DAD-93DA-12AB2C888CD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0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ü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FB06E-2415-4DAD-93DA-12AB2C888CD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497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ü"/>
            </a:pPr>
            <a:endParaRPr lang="en-US" baseline="0" dirty="0" smtClean="0"/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FB06E-2415-4DAD-93DA-12AB2C888CD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27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FB06E-2415-4DAD-93DA-12AB2C888C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973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ü"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FB06E-2415-4DAD-93DA-12AB2C888C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16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FB06E-2415-4DAD-93DA-12AB2C888C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42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FB06E-2415-4DAD-93DA-12AB2C888C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23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ü"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FB06E-2415-4DAD-93DA-12AB2C888C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47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FB06E-2415-4DAD-93DA-12AB2C888CD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28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FB06E-2415-4DAD-93DA-12AB2C888CD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329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MALROTATION AND MIDGUT VOLVULUS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9DDE-BF81-46A2-9D9F-C3F205969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93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MALROTATION AND MIDGUT VOLVULUS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9DDE-BF81-46A2-9D9F-C3F205969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28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MALROTATION AND MIDGUT VOLVULUS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9DDE-BF81-46A2-9D9F-C3F205969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17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MALROTATION AND MIDGUT VOLVULUS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9DDE-BF81-46A2-9D9F-C3F205969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44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MALROTATION AND MIDGUT VOLVULUS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9DDE-BF81-46A2-9D9F-C3F205969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1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MALROTATION AND MIDGUT VOLVULUS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9DDE-BF81-46A2-9D9F-C3F205969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442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MALROTATION AND MIDGUT VOLVULUS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9DDE-BF81-46A2-9D9F-C3F205969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021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MALROTATION AND MIDGUT VOLVULUS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9DDE-BF81-46A2-9D9F-C3F205969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29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MALROTATION AND MIDGUT VOLVULUS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9DDE-BF81-46A2-9D9F-C3F205969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52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MALROTATION AND MIDGUT VOLVULUS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9DDE-BF81-46A2-9D9F-C3F205969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536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MALROTATION AND MIDGUT VOLVULUS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9DDE-BF81-46A2-9D9F-C3F205969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77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MALROTATION AND MIDGUT VOLVULUS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B9DDE-BF81-46A2-9D9F-C3F205969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44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../Embryological%20Rotation%20of%20the%20Midgut.mp4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6942" y="-185980"/>
            <a:ext cx="11375756" cy="1953648"/>
          </a:xfrm>
          <a:ln w="31750" cmpd="dbl">
            <a:noFill/>
            <a:beve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en-US" dirty="0" smtClean="0"/>
              <a:t>MALROTATION &amp; MIDGUT VOLVULUS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000" y="4664990"/>
            <a:ext cx="11601986" cy="1627322"/>
          </a:xfrm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0" tIns="457200" rIns="0" bIns="0">
            <a:normAutofit/>
          </a:bodyPr>
          <a:lstStyle/>
          <a:p>
            <a:r>
              <a:rPr lang="en-US" b="1" dirty="0" smtClean="0"/>
              <a:t>PRESENTER; DR.YESHIGETA (PSR3)</a:t>
            </a:r>
          </a:p>
          <a:p>
            <a:r>
              <a:rPr lang="en-US" b="1" dirty="0" smtClean="0"/>
              <a:t>MODERATOR; DR.WUBEDIL (GENERAL PEDIATRIC SURGEON)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975600" y="6003153"/>
            <a:ext cx="3320737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1979" panose="00000400000000000000" pitchFamily="2" charset="0"/>
              </a:rPr>
              <a:t>march, 2019</a:t>
            </a:r>
            <a:endParaRPr lang="en-US" dirty="0">
              <a:latin typeface="1979" panose="000004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400" y="1852124"/>
            <a:ext cx="3194586" cy="28751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941" y="1914432"/>
            <a:ext cx="2934645" cy="281205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1800" y="1852124"/>
            <a:ext cx="3632199" cy="287436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1052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MALROTATION AND MIDGUT VOLVULUS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9DDE-BF81-46A2-9D9F-C3F20596991E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62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en-US" dirty="0" err="1" smtClean="0"/>
              <a:t>Malrotation</a:t>
            </a:r>
            <a:r>
              <a:rPr lang="en-US" dirty="0" smtClean="0"/>
              <a:t> with </a:t>
            </a:r>
            <a:r>
              <a:rPr lang="en-US" dirty="0" err="1" smtClean="0"/>
              <a:t>midgut</a:t>
            </a:r>
            <a:r>
              <a:rPr lang="en-US" dirty="0" smtClean="0"/>
              <a:t> volvulus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9732074"/>
              </p:ext>
            </p:extLst>
          </p:nvPr>
        </p:nvGraphicFramePr>
        <p:xfrm>
          <a:off x="553452" y="1825624"/>
          <a:ext cx="11189368" cy="416139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594684">
                  <a:extLst>
                    <a:ext uri="{9D8B030D-6E8A-4147-A177-3AD203B41FA5}">
                      <a16:colId xmlns:a16="http://schemas.microsoft.com/office/drawing/2014/main" val="1752843754"/>
                    </a:ext>
                  </a:extLst>
                </a:gridCol>
                <a:gridCol w="5594684">
                  <a:extLst>
                    <a:ext uri="{9D8B030D-6E8A-4147-A177-3AD203B41FA5}">
                      <a16:colId xmlns:a16="http://schemas.microsoft.com/office/drawing/2014/main" val="1415940507"/>
                    </a:ext>
                  </a:extLst>
                </a:gridCol>
              </a:tblGrid>
              <a:tr h="547552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Acute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Chronic 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550497"/>
                  </a:ext>
                </a:extLst>
              </a:tr>
              <a:tr h="3613841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2400" dirty="0" smtClean="0"/>
                        <a:t>Predisposing factors;( narrow base, long mesentery, bands)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2400" dirty="0" smtClean="0"/>
                        <a:t>Inciting events; unknown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2400" dirty="0" smtClean="0"/>
                        <a:t>Sudden onset bilious vomiting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2400" dirty="0" smtClean="0"/>
                        <a:t>90%</a:t>
                      </a:r>
                      <a:r>
                        <a:rPr lang="en-US" sz="2400" baseline="0" dirty="0" smtClean="0"/>
                        <a:t> present in first year of life</a:t>
                      </a:r>
                      <a:endParaRPr lang="en-US" sz="240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2400" dirty="0" smtClean="0"/>
                        <a:t>Variable clinical</a:t>
                      </a:r>
                      <a:r>
                        <a:rPr lang="en-US" sz="2400" baseline="0" dirty="0" smtClean="0"/>
                        <a:t> symptoms &amp;</a:t>
                      </a:r>
                      <a:r>
                        <a:rPr lang="en-US" sz="2400" dirty="0" smtClean="0"/>
                        <a:t> sign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2400" dirty="0" smtClean="0"/>
                        <a:t>Urgent intervention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2400" dirty="0" smtClean="0"/>
                        <a:t>Intermittent or partial obstruction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en-US" sz="240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2400" dirty="0" smtClean="0"/>
                        <a:t>In older children &gt;2 years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en-US" sz="240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2400" dirty="0" smtClean="0"/>
                        <a:t>Variable  presentation ( vomiting, abdominal pain, bowel habit change)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en-US" sz="240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2400" dirty="0" smtClean="0"/>
                        <a:t>Malnutrition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203210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MALROTATION AND MIDGUT VOLVULUS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9DDE-BF81-46A2-9D9F-C3F20596991E}" type="slidenum">
              <a:rPr lang="en-US" smtClean="0"/>
              <a:t>11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88105" y="5987018"/>
            <a:ext cx="6015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B050"/>
                </a:solidFill>
              </a:rPr>
              <a:t>Midgut</a:t>
            </a:r>
            <a:r>
              <a:rPr lang="en-US" sz="2000" dirty="0" smtClean="0">
                <a:solidFill>
                  <a:srgbClr val="00B050"/>
                </a:solidFill>
              </a:rPr>
              <a:t> volvulus with out presence of </a:t>
            </a:r>
            <a:r>
              <a:rPr lang="en-US" sz="2000" dirty="0" err="1" smtClean="0">
                <a:solidFill>
                  <a:srgbClr val="00B050"/>
                </a:solidFill>
              </a:rPr>
              <a:t>malrotation</a:t>
            </a:r>
            <a:r>
              <a:rPr lang="en-US" dirty="0" smtClean="0">
                <a:solidFill>
                  <a:srgbClr val="00B050"/>
                </a:solidFill>
              </a:rPr>
              <a:t>?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4240" y="1280160"/>
            <a:ext cx="668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Bilious vomiting 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is surgical abdomen until proven otherwise!!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03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en-US" dirty="0" smtClean="0"/>
              <a:t>Duodenal obstruction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Acute duodenal obstruction </a:t>
            </a:r>
          </a:p>
          <a:p>
            <a:pPr lvl="1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 of duodenum by extrinsic compression Ladd’s band</a:t>
            </a:r>
          </a:p>
          <a:p>
            <a:pPr lvl="1"/>
            <a:r>
              <a:rPr lang="en-US" dirty="0" smtClean="0"/>
              <a:t>Forceful bilious vomiting </a:t>
            </a:r>
          </a:p>
          <a:p>
            <a:pPr lvl="1"/>
            <a:r>
              <a:rPr lang="en-US" dirty="0" smtClean="0"/>
              <a:t>In neonate may have associated intrinsic obstruction </a:t>
            </a:r>
          </a:p>
          <a:p>
            <a:r>
              <a:rPr lang="en-US" dirty="0"/>
              <a:t>Chronic duodenal obstruction</a:t>
            </a:r>
          </a:p>
          <a:p>
            <a:pPr lvl="1"/>
            <a:r>
              <a:rPr lang="en-US" dirty="0"/>
              <a:t>When </a:t>
            </a:r>
            <a:r>
              <a:rPr lang="en-US" dirty="0" err="1"/>
              <a:t>prearterial</a:t>
            </a:r>
            <a:r>
              <a:rPr lang="en-US" dirty="0"/>
              <a:t> rotation is not complete and fixed by abnormal band which cause intermittent kinking </a:t>
            </a:r>
          </a:p>
          <a:p>
            <a:pPr lvl="1"/>
            <a:r>
              <a:rPr lang="en-US" dirty="0"/>
              <a:t>Poor </a:t>
            </a:r>
            <a:r>
              <a:rPr lang="en-US" dirty="0" err="1"/>
              <a:t>weght</a:t>
            </a:r>
            <a:r>
              <a:rPr lang="en-US" dirty="0"/>
              <a:t> gain, </a:t>
            </a:r>
            <a:r>
              <a:rPr lang="en-US" dirty="0" err="1"/>
              <a:t>interminent</a:t>
            </a:r>
            <a:r>
              <a:rPr lang="en-US" dirty="0"/>
              <a:t> abdominal </a:t>
            </a:r>
            <a:r>
              <a:rPr lang="en-US" dirty="0" smtClean="0"/>
              <a:t>cramp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MALROTATION AND MIDGUT VOLVULUS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9DDE-BF81-46A2-9D9F-C3F20596991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46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en-US" dirty="0" smtClean="0"/>
              <a:t>Internal hernia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852" y="1847850"/>
            <a:ext cx="4474527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A. Right </a:t>
            </a:r>
            <a:r>
              <a:rPr lang="en-US" dirty="0" err="1" smtClean="0"/>
              <a:t>mesocolic</a:t>
            </a:r>
            <a:r>
              <a:rPr lang="en-US" dirty="0" smtClean="0"/>
              <a:t> hernia</a:t>
            </a:r>
          </a:p>
          <a:p>
            <a:endParaRPr lang="en-US" dirty="0"/>
          </a:p>
          <a:p>
            <a:r>
              <a:rPr lang="en-US" dirty="0" smtClean="0"/>
              <a:t>B. Left </a:t>
            </a:r>
            <a:r>
              <a:rPr lang="en-US" dirty="0" err="1" smtClean="0"/>
              <a:t>mesocolic</a:t>
            </a:r>
            <a:r>
              <a:rPr lang="en-US" dirty="0" smtClean="0"/>
              <a:t> hernia</a:t>
            </a:r>
          </a:p>
          <a:p>
            <a:endParaRPr lang="en-US" dirty="0"/>
          </a:p>
          <a:p>
            <a:r>
              <a:rPr lang="en-US" dirty="0" smtClean="0"/>
              <a:t>How it occur?</a:t>
            </a:r>
          </a:p>
          <a:p>
            <a:r>
              <a:rPr lang="en-US" dirty="0" smtClean="0"/>
              <a:t>Clinical features &amp; diagnosis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MALROTATION AND MIDGUT VOLVULUS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9DDE-BF81-46A2-9D9F-C3F20596991E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379" y="1847851"/>
            <a:ext cx="4026536" cy="45958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2915" y="1847849"/>
            <a:ext cx="3449085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1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en-US" dirty="0" smtClean="0"/>
              <a:t>Other clinical manifestations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Colonic obstruction;</a:t>
            </a:r>
          </a:p>
          <a:p>
            <a:pPr lvl="1"/>
            <a:r>
              <a:rPr lang="en-US" dirty="0" smtClean="0"/>
              <a:t>Reverse rotation </a:t>
            </a:r>
          </a:p>
          <a:p>
            <a:pPr lvl="1"/>
            <a:r>
              <a:rPr lang="en-US" dirty="0" smtClean="0"/>
              <a:t>Usually seen in adults</a:t>
            </a:r>
          </a:p>
          <a:p>
            <a:endParaRPr lang="en-US" dirty="0"/>
          </a:p>
          <a:p>
            <a:r>
              <a:rPr lang="en-US" dirty="0" smtClean="0"/>
              <a:t>Volvulus of cecum</a:t>
            </a:r>
          </a:p>
          <a:p>
            <a:pPr lvl="1"/>
            <a:r>
              <a:rPr lang="en-US" dirty="0" smtClean="0"/>
              <a:t>Abnormal attachment </a:t>
            </a:r>
          </a:p>
          <a:p>
            <a:pPr lvl="1"/>
            <a:r>
              <a:rPr lang="en-US" dirty="0" smtClean="0"/>
              <a:t>In old age &gt;60 years</a:t>
            </a:r>
          </a:p>
          <a:p>
            <a:pPr lvl="1"/>
            <a:endParaRPr lang="en-US" dirty="0"/>
          </a:p>
          <a:p>
            <a:r>
              <a:rPr lang="en-US" dirty="0" smtClean="0"/>
              <a:t>Asymptomatic; identified on imaging or during operation for other conditions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MALROTATION AND MIDGUT VOLVULUS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9DDE-BF81-46A2-9D9F-C3F20596991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3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en-US" dirty="0" smtClean="0"/>
              <a:t>5. Associated anomalies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94681"/>
            <a:ext cx="10515600" cy="421322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MALROTATION AND MIDGUT VOLVULUS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9DDE-BF81-46A2-9D9F-C3F20596991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05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en-US" dirty="0"/>
              <a:t>6. </a:t>
            </a:r>
            <a:r>
              <a:rPr lang="en-US" dirty="0" smtClean="0"/>
              <a:t>Diagnosis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Clinical: high index of suspicion</a:t>
            </a:r>
          </a:p>
          <a:p>
            <a:r>
              <a:rPr lang="en-US" dirty="0" smtClean="0"/>
              <a:t>Laboratory: non specific &amp; no diagnostic lab to recommend</a:t>
            </a:r>
          </a:p>
          <a:p>
            <a:r>
              <a:rPr lang="en-US" dirty="0" smtClean="0"/>
              <a:t>Imaging: different options of </a:t>
            </a:r>
            <a:r>
              <a:rPr lang="en-US" dirty="0" err="1" smtClean="0"/>
              <a:t>imagings</a:t>
            </a:r>
            <a:endParaRPr lang="en-US" dirty="0" smtClean="0"/>
          </a:p>
          <a:p>
            <a:pPr lvl="1"/>
            <a:r>
              <a:rPr lang="en-US" dirty="0" smtClean="0"/>
              <a:t>Plain AXR</a:t>
            </a:r>
          </a:p>
          <a:p>
            <a:pPr lvl="1"/>
            <a:r>
              <a:rPr lang="en-US" dirty="0" smtClean="0"/>
              <a:t>UGCS</a:t>
            </a:r>
          </a:p>
          <a:p>
            <a:pPr lvl="1"/>
            <a:r>
              <a:rPr lang="en-US" dirty="0" smtClean="0"/>
              <a:t>Ultrasound </a:t>
            </a:r>
          </a:p>
          <a:p>
            <a:pPr lvl="1"/>
            <a:r>
              <a:rPr lang="en-US" dirty="0" smtClean="0"/>
              <a:t>Barium enema</a:t>
            </a:r>
          </a:p>
          <a:p>
            <a:pPr lvl="1"/>
            <a:r>
              <a:rPr lang="en-US" dirty="0" smtClean="0"/>
              <a:t>CT/MRI</a:t>
            </a:r>
          </a:p>
          <a:p>
            <a:r>
              <a:rPr lang="en-US" dirty="0" smtClean="0"/>
              <a:t>Exploration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MALROTATION AND MIDGUT VOLVULUS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9DDE-BF81-46A2-9D9F-C3F20596991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1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en-US" dirty="0"/>
              <a:t>Diagnosis …cont’d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MALROTATION AND MIDGUT VOLVULUS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9DDE-BF81-46A2-9D9F-C3F20596991E}" type="slidenum">
              <a:rPr lang="en-US" smtClean="0"/>
              <a:t>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7761" y="2285573"/>
            <a:ext cx="138982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dirty="0" smtClean="0"/>
              <a:t>Plain AXR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81130" y="1870075"/>
            <a:ext cx="8786192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Normal  findings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Gasless abdomen with double bubble sign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Whole bowel distended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 smtClean="0"/>
              <a:t>Pneumatosis</a:t>
            </a:r>
            <a:r>
              <a:rPr lang="en-US" dirty="0" smtClean="0"/>
              <a:t> </a:t>
            </a:r>
            <a:r>
              <a:rPr lang="en-US" dirty="0" err="1" smtClean="0"/>
              <a:t>intestinalis</a:t>
            </a:r>
            <a:r>
              <a:rPr lang="en-US" dirty="0" smtClean="0"/>
              <a:t>  or </a:t>
            </a:r>
            <a:r>
              <a:rPr lang="en-US" dirty="0" err="1" smtClean="0"/>
              <a:t>pneumoperitonium</a:t>
            </a:r>
            <a:endParaRPr lang="en-US" dirty="0" smtClean="0"/>
          </a:p>
        </p:txBody>
      </p:sp>
      <p:cxnSp>
        <p:nvCxnSpPr>
          <p:cNvPr id="15" name="Straight Arrow Connector 14"/>
          <p:cNvCxnSpPr>
            <a:stCxn id="7" idx="3"/>
            <a:endCxn id="8" idx="1"/>
          </p:cNvCxnSpPr>
          <p:nvPr/>
        </p:nvCxnSpPr>
        <p:spPr>
          <a:xfrm>
            <a:off x="2027583" y="2470239"/>
            <a:ext cx="105354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805" y="3097601"/>
            <a:ext cx="3234795" cy="322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59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MALROTATION AND MIDGUT VOLVULUS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9DDE-BF81-46A2-9D9F-C3F20596991E}" type="slidenum">
              <a:rPr lang="en-US" smtClean="0"/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9568" y="534561"/>
            <a:ext cx="138982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dirty="0" smtClean="0"/>
              <a:t>UGCS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39624" y="119063"/>
            <a:ext cx="9367892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/>
              <a:t>Gold standard in diagnosis of malrotation (</a:t>
            </a:r>
            <a:r>
              <a:rPr lang="en-US" dirty="0" err="1" smtClean="0"/>
              <a:t>sen.</a:t>
            </a:r>
            <a:r>
              <a:rPr lang="en-US" dirty="0" smtClean="0"/>
              <a:t> 96%), </a:t>
            </a:r>
            <a:r>
              <a:rPr lang="en-US" dirty="0" err="1" smtClean="0"/>
              <a:t>midgut</a:t>
            </a:r>
            <a:r>
              <a:rPr lang="en-US" dirty="0" smtClean="0"/>
              <a:t> volvulus (</a:t>
            </a:r>
            <a:r>
              <a:rPr lang="en-US" dirty="0" err="1" smtClean="0"/>
              <a:t>sen.</a:t>
            </a:r>
            <a:r>
              <a:rPr lang="en-US" dirty="0" smtClean="0"/>
              <a:t> 79%)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/>
              <a:t>beak sign , corkscrew sign, twisted Ribbon sign..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/>
              <a:t>Equivocal features (25%)</a:t>
            </a:r>
            <a:endParaRPr lang="en-US" sz="2000" dirty="0"/>
          </a:p>
        </p:txBody>
      </p:sp>
      <p:cxnSp>
        <p:nvCxnSpPr>
          <p:cNvPr id="9" name="Straight Arrow Connector 8"/>
          <p:cNvCxnSpPr>
            <a:stCxn id="7" idx="3"/>
            <a:endCxn id="8" idx="1"/>
          </p:cNvCxnSpPr>
          <p:nvPr/>
        </p:nvCxnSpPr>
        <p:spPr>
          <a:xfrm flipV="1">
            <a:off x="1589390" y="626895"/>
            <a:ext cx="1050234" cy="92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695411"/>
            <a:ext cx="3253718" cy="20260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37" y="1324673"/>
            <a:ext cx="3644566" cy="31860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9103" y="1324672"/>
            <a:ext cx="4114799" cy="49168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3400" y="1324670"/>
            <a:ext cx="3749103" cy="473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97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MALROTATION AND MIDGUT VOLVULUS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9DDE-BF81-46A2-9D9F-C3F20596991E}" type="slidenum">
              <a:rPr lang="en-US" smtClean="0"/>
              <a:t>19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7129" y="628970"/>
            <a:ext cx="138982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dirty="0" smtClean="0"/>
              <a:t>USG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40498" y="74972"/>
            <a:ext cx="8786192" cy="14773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dirty="0" smtClean="0"/>
              <a:t>Relative position of SMV/SMA</a:t>
            </a:r>
          </a:p>
          <a:p>
            <a:r>
              <a:rPr lang="en-US" dirty="0" smtClean="0"/>
              <a:t>Relative position of duodenum and SMA</a:t>
            </a:r>
          </a:p>
          <a:p>
            <a:r>
              <a:rPr lang="en-US" dirty="0" smtClean="0"/>
              <a:t>Duodenal dilatation and tapering by water instillation</a:t>
            </a:r>
          </a:p>
          <a:p>
            <a:r>
              <a:rPr lang="en-US" dirty="0" smtClean="0"/>
              <a:t>Mesenteric whirlpool sign </a:t>
            </a:r>
          </a:p>
          <a:p>
            <a:r>
              <a:rPr lang="en-US" dirty="0"/>
              <a:t>*</a:t>
            </a:r>
            <a:r>
              <a:rPr lang="en-US" dirty="0" smtClean="0"/>
              <a:t> Prenatal </a:t>
            </a:r>
          </a:p>
        </p:txBody>
      </p:sp>
      <p:cxnSp>
        <p:nvCxnSpPr>
          <p:cNvPr id="9" name="Straight Arrow Connector 8"/>
          <p:cNvCxnSpPr>
            <a:stCxn id="7" idx="3"/>
            <a:endCxn id="8" idx="1"/>
          </p:cNvCxnSpPr>
          <p:nvPr/>
        </p:nvCxnSpPr>
        <p:spPr>
          <a:xfrm>
            <a:off x="1786951" y="813636"/>
            <a:ext cx="10535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084365" y="167305"/>
            <a:ext cx="2269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 and </a:t>
            </a:r>
            <a:r>
              <a:rPr lang="en-US" dirty="0" err="1" smtClean="0"/>
              <a:t>Spe</a:t>
            </a:r>
            <a:r>
              <a:rPr lang="en-US" dirty="0" smtClean="0"/>
              <a:t> 89% &amp; 92% in detecting volvulus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018" y="74972"/>
            <a:ext cx="3278982" cy="1690688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4280" y="1859861"/>
            <a:ext cx="3637720" cy="44964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830" y="1859861"/>
            <a:ext cx="2859570" cy="44964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0440" y="1904910"/>
            <a:ext cx="4114800" cy="440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66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MALROTATION AND MIDGUT VOLVULUS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9DDE-BF81-46A2-9D9F-C3F20596991E}" type="slidenum">
              <a:rPr lang="en-US" smtClean="0"/>
              <a:t>2</a:t>
            </a:fld>
            <a:endParaRPr lang="en-US"/>
          </a:p>
        </p:txBody>
      </p:sp>
      <p:sp>
        <p:nvSpPr>
          <p:cNvPr id="7" name="Vertical Scroll 6"/>
          <p:cNvSpPr/>
          <p:nvPr/>
        </p:nvSpPr>
        <p:spPr>
          <a:xfrm>
            <a:off x="0" y="1849196"/>
            <a:ext cx="6341165" cy="4348646"/>
          </a:xfrm>
          <a:prstGeom prst="verticalScroll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1. Introduction</a:t>
            </a:r>
          </a:p>
          <a:p>
            <a:endParaRPr lang="en-US" sz="3200" b="1" dirty="0">
              <a:solidFill>
                <a:srgbClr val="002060"/>
              </a:solidFill>
            </a:endParaRPr>
          </a:p>
          <a:p>
            <a:r>
              <a:rPr lang="en-US" sz="3200" b="1" dirty="0" smtClean="0">
                <a:solidFill>
                  <a:srgbClr val="002060"/>
                </a:solidFill>
              </a:rPr>
              <a:t>2. Embryology </a:t>
            </a:r>
            <a:r>
              <a:rPr lang="en-US" sz="3200" b="1" dirty="0">
                <a:solidFill>
                  <a:srgbClr val="002060"/>
                </a:solidFill>
              </a:rPr>
              <a:t>review </a:t>
            </a:r>
            <a:endParaRPr lang="en-US" sz="3200" b="1" dirty="0" smtClean="0">
              <a:solidFill>
                <a:srgbClr val="002060"/>
              </a:solidFill>
            </a:endParaRPr>
          </a:p>
          <a:p>
            <a:endParaRPr lang="en-US" sz="3200" b="1" dirty="0" smtClean="0">
              <a:solidFill>
                <a:srgbClr val="002060"/>
              </a:solidFill>
            </a:endParaRPr>
          </a:p>
          <a:p>
            <a:r>
              <a:rPr lang="en-US" sz="3200" b="1" dirty="0" smtClean="0">
                <a:solidFill>
                  <a:srgbClr val="002060"/>
                </a:solidFill>
              </a:rPr>
              <a:t>3. Types of </a:t>
            </a:r>
            <a:r>
              <a:rPr lang="en-US" sz="3200" b="1" dirty="0" err="1" smtClean="0">
                <a:solidFill>
                  <a:srgbClr val="002060"/>
                </a:solidFill>
              </a:rPr>
              <a:t>Malrotation</a:t>
            </a:r>
            <a:endParaRPr lang="en-US" sz="3200" b="1" dirty="0" smtClean="0">
              <a:solidFill>
                <a:srgbClr val="002060"/>
              </a:solidFill>
            </a:endParaRPr>
          </a:p>
          <a:p>
            <a:endParaRPr lang="en-US" sz="3200" b="1" dirty="0">
              <a:solidFill>
                <a:srgbClr val="002060"/>
              </a:solidFill>
            </a:endParaRPr>
          </a:p>
          <a:p>
            <a:r>
              <a:rPr lang="en-US" sz="3200" b="1" dirty="0" smtClean="0">
                <a:solidFill>
                  <a:srgbClr val="002060"/>
                </a:solidFill>
              </a:rPr>
              <a:t>4. Clinical presentation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8" name="Vertical Scroll 7"/>
          <p:cNvSpPr/>
          <p:nvPr/>
        </p:nvSpPr>
        <p:spPr>
          <a:xfrm>
            <a:off x="5923722" y="1849196"/>
            <a:ext cx="6268277" cy="4348646"/>
          </a:xfrm>
          <a:prstGeom prst="verticalScroll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5. Associated anomalies</a:t>
            </a:r>
          </a:p>
          <a:p>
            <a:endParaRPr lang="en-US" sz="3200" b="1" dirty="0" smtClean="0">
              <a:solidFill>
                <a:srgbClr val="002060"/>
              </a:solidFill>
            </a:endParaRPr>
          </a:p>
          <a:p>
            <a:r>
              <a:rPr lang="en-US" sz="3200" b="1" dirty="0" smtClean="0">
                <a:solidFill>
                  <a:srgbClr val="002060"/>
                </a:solidFill>
              </a:rPr>
              <a:t>6. Diagnosis </a:t>
            </a:r>
          </a:p>
          <a:p>
            <a:endParaRPr lang="en-US" sz="3200" b="1" dirty="0">
              <a:solidFill>
                <a:srgbClr val="002060"/>
              </a:solidFill>
            </a:endParaRPr>
          </a:p>
          <a:p>
            <a:r>
              <a:rPr lang="en-US" sz="3200" b="1" dirty="0">
                <a:solidFill>
                  <a:srgbClr val="002060"/>
                </a:solidFill>
              </a:rPr>
              <a:t>7</a:t>
            </a:r>
            <a:r>
              <a:rPr lang="en-US" sz="3200" b="1" dirty="0" smtClean="0">
                <a:solidFill>
                  <a:srgbClr val="002060"/>
                </a:solidFill>
              </a:rPr>
              <a:t>. Managements </a:t>
            </a:r>
          </a:p>
          <a:p>
            <a:endParaRPr lang="en-US" sz="3200" b="1" dirty="0">
              <a:solidFill>
                <a:srgbClr val="002060"/>
              </a:solidFill>
            </a:endParaRPr>
          </a:p>
          <a:p>
            <a:r>
              <a:rPr lang="en-US" sz="3200" b="1" dirty="0" smtClean="0">
                <a:solidFill>
                  <a:srgbClr val="002060"/>
                </a:solidFill>
              </a:rPr>
              <a:t>8. </a:t>
            </a:r>
            <a:r>
              <a:rPr lang="en-US" sz="2800" b="1" dirty="0" smtClean="0">
                <a:solidFill>
                  <a:srgbClr val="002060"/>
                </a:solidFill>
              </a:rPr>
              <a:t>Special consideration</a:t>
            </a:r>
          </a:p>
        </p:txBody>
      </p:sp>
    </p:spTree>
    <p:extLst>
      <p:ext uri="{BB962C8B-B14F-4D97-AF65-F5344CB8AC3E}">
        <p14:creationId xmlns:p14="http://schemas.microsoft.com/office/powerpoint/2010/main" val="183816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en-US" dirty="0"/>
              <a:t>Diagnosis …cont’d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MALROTATION AND MIDGUT VOLVULUS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9DDE-BF81-46A2-9D9F-C3F20596991E}" type="slidenum">
              <a:rPr lang="en-US" smtClean="0"/>
              <a:t>20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9296" y="2253069"/>
            <a:ext cx="138982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dirty="0" smtClean="0"/>
              <a:t>Contrast Enema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81130" y="2114570"/>
            <a:ext cx="8786192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dirty="0" smtClean="0"/>
              <a:t>When UGCS is equivocal </a:t>
            </a:r>
          </a:p>
          <a:p>
            <a:r>
              <a:rPr lang="en-US" dirty="0" smtClean="0"/>
              <a:t>To see position of cecum &amp; estimate distance between DJJ and cecum</a:t>
            </a:r>
          </a:p>
          <a:p>
            <a:endParaRPr lang="en-US" dirty="0" smtClean="0"/>
          </a:p>
        </p:txBody>
      </p:sp>
      <p:cxnSp>
        <p:nvCxnSpPr>
          <p:cNvPr id="9" name="Straight Arrow Connector 8"/>
          <p:cNvCxnSpPr>
            <a:stCxn id="7" idx="3"/>
            <a:endCxn id="8" idx="1"/>
          </p:cNvCxnSpPr>
          <p:nvPr/>
        </p:nvCxnSpPr>
        <p:spPr>
          <a:xfrm>
            <a:off x="2049118" y="2576235"/>
            <a:ext cx="10320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3315" y="3843043"/>
            <a:ext cx="138982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dirty="0" smtClean="0"/>
              <a:t>CT/</a:t>
            </a:r>
          </a:p>
          <a:p>
            <a:r>
              <a:rPr lang="en-US" dirty="0" smtClean="0"/>
              <a:t>MRI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41373" y="3704544"/>
            <a:ext cx="8786192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dirty="0" smtClean="0"/>
              <a:t>Position of small bowel , large bowel and cecum</a:t>
            </a:r>
          </a:p>
          <a:p>
            <a:r>
              <a:rPr lang="en-US" dirty="0" smtClean="0"/>
              <a:t>SMA/SMV relation </a:t>
            </a:r>
          </a:p>
          <a:p>
            <a:r>
              <a:rPr lang="en-US" dirty="0" smtClean="0"/>
              <a:t>Presence of retroperitoneal duodenum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9296" y="5156019"/>
            <a:ext cx="138982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dirty="0" smtClean="0"/>
              <a:t>Exploration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017354" y="5156019"/>
            <a:ext cx="878619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dirty="0" smtClean="0"/>
              <a:t>Laparoscopic to evaluate mesenteric base width </a:t>
            </a:r>
          </a:p>
        </p:txBody>
      </p:sp>
      <p:cxnSp>
        <p:nvCxnSpPr>
          <p:cNvPr id="14" name="Straight Arrow Connector 13"/>
          <p:cNvCxnSpPr>
            <a:stCxn id="10" idx="3"/>
            <a:endCxn id="11" idx="1"/>
          </p:cNvCxnSpPr>
          <p:nvPr/>
        </p:nvCxnSpPr>
        <p:spPr>
          <a:xfrm>
            <a:off x="2073137" y="4166209"/>
            <a:ext cx="9682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2" idx="3"/>
            <a:endCxn id="13" idx="1"/>
          </p:cNvCxnSpPr>
          <p:nvPr/>
        </p:nvCxnSpPr>
        <p:spPr>
          <a:xfrm>
            <a:off x="2049118" y="5340685"/>
            <a:ext cx="9682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33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5369"/>
            <a:ext cx="10515600" cy="132556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en-US" dirty="0" smtClean="0"/>
              <a:t>7. Management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363" y="1825626"/>
            <a:ext cx="4142874" cy="4351338"/>
          </a:xfrm>
        </p:spPr>
        <p:txBody>
          <a:bodyPr/>
          <a:lstStyle/>
          <a:p>
            <a:r>
              <a:rPr lang="en-US" dirty="0" smtClean="0"/>
              <a:t>Ladd's procedure 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Open or Laparoscopic 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MALROTATION AND MIDGUT VOLVULUS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9DDE-BF81-46A2-9D9F-C3F20596991E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1825626"/>
            <a:ext cx="797422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3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en-US" dirty="0" err="1" smtClean="0"/>
              <a:t>Mgt</a:t>
            </a:r>
            <a:r>
              <a:rPr lang="en-US" dirty="0" smtClean="0"/>
              <a:t> …cont’d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400" dirty="0" smtClean="0"/>
              <a:t>Preoperative; (not &gt; than 1-2 hours)</a:t>
            </a:r>
          </a:p>
          <a:p>
            <a:pPr lvl="1"/>
            <a:r>
              <a:rPr lang="en-US" sz="4000" dirty="0" smtClean="0"/>
              <a:t>Stabilize patient and prepare for surgery</a:t>
            </a:r>
          </a:p>
          <a:p>
            <a:pPr lvl="1"/>
            <a:r>
              <a:rPr lang="en-US" sz="4000" dirty="0" smtClean="0"/>
              <a:t>Keep NPO</a:t>
            </a:r>
            <a:endParaRPr lang="en-US" sz="4000" dirty="0"/>
          </a:p>
          <a:p>
            <a:pPr lvl="1"/>
            <a:r>
              <a:rPr lang="en-US" sz="4000" dirty="0" smtClean="0"/>
              <a:t>IV fluid with isotonic fluid</a:t>
            </a:r>
          </a:p>
          <a:p>
            <a:pPr lvl="1"/>
            <a:r>
              <a:rPr lang="en-US" sz="4000" dirty="0" smtClean="0"/>
              <a:t>Electrolyte correction</a:t>
            </a:r>
          </a:p>
          <a:p>
            <a:pPr lvl="1"/>
            <a:r>
              <a:rPr lang="en-US" sz="4000" dirty="0" smtClean="0"/>
              <a:t>Correct hypothermia</a:t>
            </a:r>
          </a:p>
          <a:p>
            <a:pPr lvl="1"/>
            <a:r>
              <a:rPr lang="en-US" sz="4000" dirty="0" smtClean="0"/>
              <a:t>Gastric decompression</a:t>
            </a:r>
          </a:p>
          <a:p>
            <a:pPr lvl="1"/>
            <a:r>
              <a:rPr lang="en-US" sz="4000" dirty="0" smtClean="0"/>
              <a:t>Monitor urine output and hemodynamics 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MALROTATION AND MIDGUT VOLVULUS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9DDE-BF81-46A2-9D9F-C3F20596991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39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Mgt</a:t>
            </a:r>
            <a:r>
              <a:rPr lang="en-US" dirty="0"/>
              <a:t> …cont’d (open Ladd’s 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Incision</a:t>
            </a:r>
          </a:p>
          <a:p>
            <a:r>
              <a:rPr lang="en-US" dirty="0" smtClean="0"/>
              <a:t>Evisceration </a:t>
            </a:r>
          </a:p>
          <a:p>
            <a:r>
              <a:rPr lang="en-US" dirty="0" smtClean="0"/>
              <a:t>Examination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MALROTATION AND MIDGUT VOLVULUS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9DDE-BF81-46A2-9D9F-C3F20596991E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556" y="1825625"/>
            <a:ext cx="3445037" cy="430688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1793" y="1870074"/>
            <a:ext cx="4569207" cy="430688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92324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Mgt</a:t>
            </a:r>
            <a:r>
              <a:rPr lang="en-US" dirty="0"/>
              <a:t> …cont’d (open Ladd’s 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468" y="1825626"/>
            <a:ext cx="10515600" cy="4351338"/>
          </a:xfrm>
        </p:spPr>
        <p:txBody>
          <a:bodyPr/>
          <a:lstStyle/>
          <a:p>
            <a:r>
              <a:rPr lang="en-US" dirty="0" err="1" smtClean="0"/>
              <a:t>Detorsion</a:t>
            </a:r>
            <a:r>
              <a:rPr lang="en-US" dirty="0" smtClean="0"/>
              <a:t>  (counterclockwise)</a:t>
            </a:r>
          </a:p>
          <a:p>
            <a:r>
              <a:rPr lang="en-US" dirty="0" smtClean="0"/>
              <a:t>Warm packing</a:t>
            </a:r>
          </a:p>
          <a:p>
            <a:r>
              <a:rPr lang="en-US" dirty="0" smtClean="0"/>
              <a:t>Excision of gangrenous</a:t>
            </a:r>
          </a:p>
          <a:p>
            <a:r>
              <a:rPr lang="en-US" dirty="0" smtClean="0"/>
              <a:t>Planning re-laparotomy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MALROTATION AND MIDGUT VOLVULUS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9DDE-BF81-46A2-9D9F-C3F20596991E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540" y="1845850"/>
            <a:ext cx="4231166" cy="45105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9706" y="2134393"/>
            <a:ext cx="2752725" cy="424218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02285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Mgt</a:t>
            </a:r>
            <a:r>
              <a:rPr lang="en-US" dirty="0"/>
              <a:t> …cont’d (open Ladd’s 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Band release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MALROTATION AND MIDGUT VOLVULUS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9DDE-BF81-46A2-9D9F-C3F20596991E}" type="slidenum">
              <a:rPr lang="en-US" smtClean="0"/>
              <a:t>25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825625"/>
            <a:ext cx="4315362" cy="41103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7956" y="1870075"/>
            <a:ext cx="3409121" cy="406592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410870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Mgt</a:t>
            </a:r>
            <a:r>
              <a:rPr lang="en-US" dirty="0"/>
              <a:t> …cont’d (open Ladd’s 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Mesenteric widening </a:t>
            </a:r>
          </a:p>
          <a:p>
            <a:r>
              <a:rPr lang="en-US" dirty="0" smtClean="0"/>
              <a:t>Straightening duodenum by dividing </a:t>
            </a:r>
            <a:r>
              <a:rPr lang="en-US" dirty="0" err="1" smtClean="0"/>
              <a:t>ligment</a:t>
            </a:r>
            <a:r>
              <a:rPr lang="en-US" dirty="0" smtClean="0"/>
              <a:t> of </a:t>
            </a:r>
            <a:r>
              <a:rPr lang="en-US" dirty="0" err="1" smtClean="0"/>
              <a:t>Tretz</a:t>
            </a:r>
            <a:endParaRPr lang="en-US" dirty="0" smtClean="0"/>
          </a:p>
          <a:p>
            <a:r>
              <a:rPr lang="en-US" dirty="0" smtClean="0"/>
              <a:t>Checking duodenal patency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MALROTATION AND MIDGUT VOLVULUS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9DDE-BF81-46A2-9D9F-C3F20596991E}" type="slidenum">
              <a:rPr lang="en-US" smtClean="0"/>
              <a:t>26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842" y="3271080"/>
            <a:ext cx="2436141" cy="27879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2711" y="3271080"/>
            <a:ext cx="3876260" cy="29058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2343" y="3041374"/>
            <a:ext cx="3112313" cy="331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69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Mgt</a:t>
            </a:r>
            <a:r>
              <a:rPr lang="en-US" dirty="0"/>
              <a:t> …cont’d (open Ladd’s 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Appendectomy </a:t>
            </a:r>
          </a:p>
          <a:p>
            <a:r>
              <a:rPr lang="en-US" dirty="0" smtClean="0"/>
              <a:t>Replacing bowel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MALROTATION AND MIDGUT VOLVULUS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9DDE-BF81-46A2-9D9F-C3F20596991E}" type="slidenum">
              <a:rPr lang="en-US" smtClean="0"/>
              <a:t>27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1" y="1870075"/>
            <a:ext cx="4114800" cy="399401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600" y="1870075"/>
            <a:ext cx="3581400" cy="399401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64265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Mgt</a:t>
            </a:r>
            <a:r>
              <a:rPr lang="en-US" dirty="0"/>
              <a:t> …cont’d </a:t>
            </a:r>
            <a:r>
              <a:rPr lang="en-US" sz="4000" dirty="0" smtClean="0"/>
              <a:t>(laparoscopic </a:t>
            </a:r>
            <a:r>
              <a:rPr lang="en-US" sz="4000" dirty="0"/>
              <a:t>Ladd’s 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Laparoscopy in </a:t>
            </a:r>
            <a:r>
              <a:rPr lang="en-US" dirty="0" err="1" smtClean="0"/>
              <a:t>malrotation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For Exploration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Benefits </a:t>
            </a:r>
          </a:p>
          <a:p>
            <a:pPr lvl="2"/>
            <a:r>
              <a:rPr lang="en-US" dirty="0" smtClean="0"/>
              <a:t>Low hospital stay</a:t>
            </a:r>
          </a:p>
          <a:p>
            <a:pPr lvl="2"/>
            <a:r>
              <a:rPr lang="en-US" dirty="0" smtClean="0"/>
              <a:t>Early feeding</a:t>
            </a:r>
          </a:p>
          <a:p>
            <a:pPr lvl="2"/>
            <a:r>
              <a:rPr lang="en-US" dirty="0" smtClean="0"/>
              <a:t>Low infection 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Low adhesion ???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7136" y="3056020"/>
            <a:ext cx="2233863" cy="337970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MALROTATION AND MIDGUT VOLVULUS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9DDE-BF81-46A2-9D9F-C3F20596991E}" type="slidenum">
              <a:rPr lang="en-US" smtClean="0"/>
              <a:t>28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563" y="1870075"/>
            <a:ext cx="3164305" cy="352425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84409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Mgt</a:t>
            </a:r>
            <a:r>
              <a:rPr lang="en-US" dirty="0"/>
              <a:t> …cont’d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Post operative care;</a:t>
            </a:r>
          </a:p>
          <a:p>
            <a:pPr lvl="1"/>
            <a:r>
              <a:rPr lang="en-US" dirty="0" smtClean="0"/>
              <a:t>No NG tube if no volvulus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Continue NG aspiration, IV fluid and </a:t>
            </a:r>
            <a:r>
              <a:rPr lang="en-US" dirty="0" err="1" smtClean="0"/>
              <a:t>electrolye</a:t>
            </a:r>
            <a:r>
              <a:rPr lang="en-US" dirty="0" smtClean="0"/>
              <a:t> support until bowel function return (1-5 days)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Post op Antibiotics not required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Parenteral nutrition if massive bowel lost until it adapt or plan for transplantation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MALROTATION AND MIDGUT VOLVULUS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9DDE-BF81-46A2-9D9F-C3F20596991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00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795" y="637162"/>
            <a:ext cx="10515600" cy="72818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en-US" dirty="0" smtClean="0"/>
              <a:t>1. 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461" y="1846962"/>
            <a:ext cx="11532088" cy="429504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err="1" smtClean="0"/>
              <a:t>Malrotation</a:t>
            </a:r>
            <a:r>
              <a:rPr lang="en-US" dirty="0" smtClean="0"/>
              <a:t>; abnormality of intestinal position  &amp; attachment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Due to errors during embryologic development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Common condition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1:6000 ; clinically symptomatic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1: 500 ; on imaging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1: 100 ; autopsy study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Franklin Mall (1898) ; describe embryology meaningfully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Vaclav </a:t>
            </a:r>
            <a:r>
              <a:rPr lang="en-US" dirty="0" err="1" smtClean="0"/>
              <a:t>Treitz</a:t>
            </a:r>
            <a:r>
              <a:rPr lang="en-US" dirty="0" smtClean="0"/>
              <a:t> &amp; William Ladd; describe small bowel anatomy &amp; </a:t>
            </a:r>
            <a:r>
              <a:rPr lang="en-US" dirty="0" err="1" smtClean="0"/>
              <a:t>malrotation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William Ladd; father of pediatric surgery, Ladd’s procedure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MALROTATION AND MIDGUT VOLVULUS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9DDE-BF81-46A2-9D9F-C3F20596991E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7473" y="68670"/>
            <a:ext cx="1582065" cy="16004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125" y="68670"/>
            <a:ext cx="1704475" cy="15639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137" y="68670"/>
            <a:ext cx="1343025" cy="15639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69282" y="1248756"/>
            <a:ext cx="476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MALL                        </a:t>
            </a:r>
            <a:r>
              <a:rPr lang="en-US" dirty="0" err="1" smtClean="0">
                <a:solidFill>
                  <a:srgbClr val="002060"/>
                </a:solidFill>
              </a:rPr>
              <a:t>Treitz</a:t>
            </a:r>
            <a:r>
              <a:rPr lang="en-US" dirty="0" smtClean="0">
                <a:solidFill>
                  <a:srgbClr val="002060"/>
                </a:solidFill>
              </a:rPr>
              <a:t>    </a:t>
            </a:r>
            <a:r>
              <a:rPr lang="en-US" dirty="0" smtClean="0">
                <a:solidFill>
                  <a:schemeClr val="bg1"/>
                </a:solidFill>
              </a:rPr>
              <a:t>                </a:t>
            </a:r>
            <a:r>
              <a:rPr lang="en-US" dirty="0">
                <a:solidFill>
                  <a:schemeClr val="bg1"/>
                </a:solidFill>
              </a:rPr>
              <a:t>L</a:t>
            </a:r>
            <a:r>
              <a:rPr lang="en-US" dirty="0" smtClean="0">
                <a:solidFill>
                  <a:schemeClr val="bg1"/>
                </a:solidFill>
              </a:rPr>
              <a:t>add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7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Mgt</a:t>
            </a:r>
            <a:r>
              <a:rPr lang="en-US" dirty="0"/>
              <a:t> …cont’d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Manage post operative complications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Postoperative </a:t>
            </a:r>
            <a:r>
              <a:rPr lang="en-US" dirty="0"/>
              <a:t>intussusception ( 3.1%)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Recurrent </a:t>
            </a:r>
            <a:r>
              <a:rPr lang="en-US" dirty="0"/>
              <a:t>volvulus low 1% (5% post laparoscopic &amp; 0.5 % post open Ladd’s procedure)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Adhesive </a:t>
            </a:r>
            <a:r>
              <a:rPr lang="en-US" dirty="0"/>
              <a:t>small bowel obstruction (up to 10%)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Short </a:t>
            </a:r>
            <a:r>
              <a:rPr lang="en-US" dirty="0"/>
              <a:t>bowel syndrome if bowel loss 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MALROTATION AND MIDGUT VOLVULUS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9DDE-BF81-46A2-9D9F-C3F20596991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4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en-US" dirty="0" smtClean="0"/>
              <a:t>8. Special considerations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Older children;</a:t>
            </a:r>
          </a:p>
          <a:p>
            <a:pPr lvl="1"/>
            <a:r>
              <a:rPr lang="en-US" dirty="0" smtClean="0"/>
              <a:t>If symptomatic ; operative correction</a:t>
            </a:r>
          </a:p>
          <a:p>
            <a:pPr lvl="1"/>
            <a:r>
              <a:rPr lang="en-US" dirty="0" smtClean="0"/>
              <a:t>If asymptomatic ; controversial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	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Atypical </a:t>
            </a:r>
            <a:r>
              <a:rPr lang="en-US" dirty="0" err="1" smtClean="0"/>
              <a:t>Malrotation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Equivocal imaging with symptoms</a:t>
            </a:r>
          </a:p>
          <a:p>
            <a:pPr lvl="1"/>
            <a:r>
              <a:rPr lang="en-US" dirty="0" smtClean="0"/>
              <a:t>Controversial to decide to operate</a:t>
            </a:r>
          </a:p>
          <a:p>
            <a:pPr lvl="1"/>
            <a:r>
              <a:rPr lang="en-US" dirty="0" smtClean="0"/>
              <a:t>Follow up with UGCS vs Laparoscopic Ladd’s procedure are options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MALROTATION AND MIDGUT VOLVULUS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9DDE-BF81-46A2-9D9F-C3F20596991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7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…cont’d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878" y="1847850"/>
            <a:ext cx="6934200" cy="4351338"/>
          </a:xfrm>
        </p:spPr>
        <p:txBody>
          <a:bodyPr/>
          <a:lstStyle/>
          <a:p>
            <a:r>
              <a:rPr lang="en-US" dirty="0" smtClean="0"/>
              <a:t>Heterotaxy syndrome;</a:t>
            </a:r>
          </a:p>
          <a:p>
            <a:pPr lvl="1"/>
            <a:r>
              <a:rPr lang="en-US" dirty="0" smtClean="0"/>
              <a:t>Screening done due to high incidence in such group</a:t>
            </a:r>
          </a:p>
          <a:p>
            <a:pPr lvl="1"/>
            <a:r>
              <a:rPr lang="en-US" dirty="0" smtClean="0"/>
              <a:t>If symptomatic ; operation </a:t>
            </a:r>
          </a:p>
          <a:p>
            <a:pPr lvl="1"/>
            <a:r>
              <a:rPr lang="en-US" dirty="0" smtClean="0"/>
              <a:t>If asymptomatic ; controversial because high post operative mortality. </a:t>
            </a:r>
          </a:p>
          <a:p>
            <a:pPr lvl="1"/>
            <a:r>
              <a:rPr lang="en-US" dirty="0" smtClean="0"/>
              <a:t>Risk of volvulus reaches to 27 % </a:t>
            </a:r>
          </a:p>
          <a:p>
            <a:pPr lvl="1"/>
            <a:r>
              <a:rPr lang="en-US" dirty="0" smtClean="0"/>
              <a:t>No strong evidence to recommend currently</a:t>
            </a:r>
          </a:p>
          <a:p>
            <a:r>
              <a:rPr lang="en-US" dirty="0" smtClean="0"/>
              <a:t>Appendectomy if found in abnormal place? Ladd’s procedure if narrow base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MALROTATION AND MIDGUT VOLVULUS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9DDE-BF81-46A2-9D9F-C3F20596991E}" type="slidenum">
              <a:rPr lang="en-US" smtClean="0"/>
              <a:t>32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5079" y="1847850"/>
            <a:ext cx="4856922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4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MALROTATION AND MIDGUT VOLVULUS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9DDE-BF81-46A2-9D9F-C3F20596991E}" type="slidenum">
              <a:rPr lang="en-US" smtClean="0"/>
              <a:t>33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84200" y="1955352"/>
            <a:ext cx="10972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 smtClean="0"/>
              <a:t>Moore The developing human clinically oriented embryology 10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ed.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 smtClean="0"/>
              <a:t>Coran pediatric surgery 7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ed.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 smtClean="0"/>
              <a:t>Ashcraft pediatric surgery 6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ed.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 err="1" smtClean="0"/>
              <a:t>Puri</a:t>
            </a:r>
            <a:r>
              <a:rPr lang="en-US" sz="3200" dirty="0" smtClean="0"/>
              <a:t> newborn surgery 4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ed.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 err="1" smtClean="0"/>
              <a:t>Rickham’s</a:t>
            </a:r>
            <a:r>
              <a:rPr lang="en-US" sz="3200" dirty="0" smtClean="0"/>
              <a:t> neonatal surgery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 smtClean="0"/>
              <a:t>Literatures..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0053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1374" y="2889664"/>
            <a:ext cx="3856384" cy="1325563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MALROTATION AND MIDGUT VOLVULUS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9DDE-BF81-46A2-9D9F-C3F20596991E}" type="slidenum">
              <a:rPr lang="en-US" smtClean="0"/>
              <a:t>34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5029200"/>
            <a:ext cx="11763375" cy="110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8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en-US" dirty="0" smtClean="0"/>
              <a:t>2. Embryology review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934" y="1870471"/>
            <a:ext cx="6710917" cy="4351338"/>
          </a:xfrm>
        </p:spPr>
        <p:txBody>
          <a:bodyPr/>
          <a:lstStyle/>
          <a:p>
            <a:r>
              <a:rPr lang="en-US" dirty="0" smtClean="0"/>
              <a:t>In </a:t>
            </a:r>
            <a:r>
              <a:rPr lang="en-US" dirty="0" err="1" smtClean="0"/>
              <a:t>malrotation</a:t>
            </a:r>
            <a:r>
              <a:rPr lang="en-US" dirty="0" smtClean="0"/>
              <a:t>; incorrect rotation &amp; fixation of </a:t>
            </a:r>
            <a:r>
              <a:rPr lang="en-US" dirty="0" err="1" smtClean="0"/>
              <a:t>midgut</a:t>
            </a:r>
            <a:endParaRPr lang="en-US" dirty="0" smtClean="0"/>
          </a:p>
          <a:p>
            <a:r>
              <a:rPr lang="en-US" dirty="0" err="1" smtClean="0"/>
              <a:t>Midgut</a:t>
            </a:r>
            <a:r>
              <a:rPr lang="en-US" dirty="0" smtClean="0"/>
              <a:t> ; primitive gut supplied by SMA</a:t>
            </a:r>
          </a:p>
          <a:p>
            <a:r>
              <a:rPr lang="en-US" dirty="0" smtClean="0"/>
              <a:t>U-shaped loop around SMA</a:t>
            </a:r>
          </a:p>
          <a:p>
            <a:pPr lvl="1"/>
            <a:r>
              <a:rPr lang="en-US" dirty="0" err="1" smtClean="0"/>
              <a:t>Prearterial</a:t>
            </a:r>
            <a:r>
              <a:rPr lang="en-US" dirty="0" smtClean="0"/>
              <a:t> / </a:t>
            </a:r>
            <a:r>
              <a:rPr lang="en-US" dirty="0" err="1" smtClean="0"/>
              <a:t>doudenojejunal</a:t>
            </a:r>
            <a:r>
              <a:rPr lang="en-US" dirty="0" smtClean="0"/>
              <a:t> loop</a:t>
            </a:r>
          </a:p>
          <a:p>
            <a:pPr lvl="1"/>
            <a:r>
              <a:rPr lang="en-US" dirty="0" err="1" smtClean="0"/>
              <a:t>Postarterial</a:t>
            </a:r>
            <a:r>
              <a:rPr lang="en-US" dirty="0" smtClean="0"/>
              <a:t> / </a:t>
            </a:r>
            <a:r>
              <a:rPr lang="en-US" dirty="0" err="1" smtClean="0"/>
              <a:t>cecocolic</a:t>
            </a:r>
            <a:r>
              <a:rPr lang="en-US" dirty="0" smtClean="0"/>
              <a:t> loop</a:t>
            </a:r>
          </a:p>
          <a:p>
            <a:r>
              <a:rPr lang="en-US" dirty="0" err="1" smtClean="0"/>
              <a:t>Midgut</a:t>
            </a:r>
            <a:r>
              <a:rPr lang="en-US" dirty="0" smtClean="0"/>
              <a:t> rotate counter clockwise – 270</a:t>
            </a:r>
            <a:r>
              <a:rPr lang="en-US" baseline="30000" dirty="0" smtClean="0"/>
              <a:t>0</a:t>
            </a:r>
          </a:p>
          <a:p>
            <a:r>
              <a:rPr lang="en-US" dirty="0" smtClean="0"/>
              <a:t>Physiologic herniation – 6</a:t>
            </a:r>
            <a:r>
              <a:rPr lang="en-US" baseline="30000" dirty="0" smtClean="0"/>
              <a:t>th</a:t>
            </a:r>
            <a:r>
              <a:rPr lang="en-US" dirty="0" smtClean="0"/>
              <a:t> week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step of rotation of </a:t>
            </a:r>
            <a:r>
              <a:rPr lang="en-US" dirty="0" err="1" smtClean="0"/>
              <a:t>prearterial</a:t>
            </a:r>
            <a:r>
              <a:rPr lang="en-US" dirty="0" smtClean="0"/>
              <a:t> limb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MALROTATION AND MIDGUT VOLVULUS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9DDE-BF81-46A2-9D9F-C3F20596991E}" type="slidenum">
              <a:rPr lang="en-US" smtClean="0"/>
              <a:t>4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693" y="1825625"/>
            <a:ext cx="5238307" cy="444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9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en-US" dirty="0"/>
              <a:t>Embryology …</a:t>
            </a:r>
            <a:r>
              <a:rPr lang="en-US" dirty="0" smtClean="0"/>
              <a:t>cont’d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783" y="1825625"/>
            <a:ext cx="11807687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</a:t>
            </a:r>
            <a:r>
              <a:rPr lang="en-US" sz="2400" dirty="0" err="1" smtClean="0"/>
              <a:t>wk</a:t>
            </a:r>
            <a:r>
              <a:rPr lang="en-US" sz="2400" dirty="0" smtClean="0"/>
              <a:t>; retraction (1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cephalic loop) ,  subsequent rotations  &amp; 11-12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</a:t>
            </a:r>
            <a:r>
              <a:rPr lang="en-US" sz="2400" dirty="0" err="1" smtClean="0"/>
              <a:t>wk</a:t>
            </a:r>
            <a:r>
              <a:rPr lang="en-US" sz="2400" dirty="0" smtClean="0"/>
              <a:t>; fixation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262980"/>
            <a:ext cx="4460033" cy="4048919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MALROTATION AND MIDGUT VOLVULUS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9DDE-BF81-46A2-9D9F-C3F20596991E}" type="slidenum">
              <a:rPr lang="en-US" smtClean="0"/>
              <a:t>5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8233" y="2353465"/>
            <a:ext cx="6512767" cy="39584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245850" y="282492"/>
            <a:ext cx="1636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hlinkClick r:id="rId5" action="ppaction://hlinkfile"/>
              </a:rPr>
              <a:t>Video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4676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en-US" dirty="0"/>
              <a:t>Embryology …cont’d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508" y="1825625"/>
            <a:ext cx="4486940" cy="4351338"/>
          </a:xfrm>
        </p:spPr>
        <p:txBody>
          <a:bodyPr/>
          <a:lstStyle/>
          <a:p>
            <a:r>
              <a:rPr lang="en-US" dirty="0" smtClean="0"/>
              <a:t>DJJ at LUQ</a:t>
            </a:r>
          </a:p>
          <a:p>
            <a:endParaRPr lang="en-US" dirty="0" smtClean="0"/>
          </a:p>
          <a:p>
            <a:r>
              <a:rPr lang="en-US" dirty="0" smtClean="0"/>
              <a:t>Cecum at RLQ</a:t>
            </a:r>
          </a:p>
          <a:p>
            <a:endParaRPr lang="en-US" dirty="0" smtClean="0"/>
          </a:p>
          <a:p>
            <a:r>
              <a:rPr lang="en-US" dirty="0" smtClean="0"/>
              <a:t>Wide root of mesentery </a:t>
            </a:r>
          </a:p>
          <a:p>
            <a:endParaRPr lang="en-US" dirty="0" smtClean="0"/>
          </a:p>
          <a:p>
            <a:r>
              <a:rPr lang="en-US" dirty="0" smtClean="0"/>
              <a:t>Duodenum, colon fixed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MALROTATION AND MIDGUT VOLVULUS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9DDE-BF81-46A2-9D9F-C3F20596991E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0540" y="2018376"/>
            <a:ext cx="4042440" cy="31047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600" y="96246"/>
            <a:ext cx="3361660" cy="31047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0600" y="3568349"/>
            <a:ext cx="3361660" cy="260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en-US" dirty="0" smtClean="0"/>
              <a:t>3. Classification of </a:t>
            </a:r>
            <a:r>
              <a:rPr lang="en-US" dirty="0" err="1" smtClean="0"/>
              <a:t>Malrotation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MALROTATION AND MIDGUT VOLVULUS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9DDE-BF81-46A2-9D9F-C3F20596991E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6200000">
            <a:off x="92766" y="3532947"/>
            <a:ext cx="1490870" cy="3687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dirty="0" smtClean="0"/>
              <a:t>Malrotation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25268" y="1870683"/>
            <a:ext cx="3497337" cy="41549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Non rotation</a:t>
            </a:r>
          </a:p>
          <a:p>
            <a:pPr marL="342900" indent="-342900">
              <a:buAutoNum type="arabicPeriod"/>
            </a:pPr>
            <a:endParaRPr lang="en-US" dirty="0"/>
          </a:p>
          <a:p>
            <a:r>
              <a:rPr lang="en-US" dirty="0" smtClean="0"/>
              <a:t>__________________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r>
              <a:rPr lang="en-US" dirty="0" smtClean="0"/>
              <a:t>2. Incomplete / mixed rotation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 smtClean="0"/>
              <a:t>typical 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 smtClean="0"/>
              <a:t>atypical 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r>
              <a:rPr lang="en-US" dirty="0" smtClean="0"/>
              <a:t>___________________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3. </a:t>
            </a:r>
            <a:r>
              <a:rPr lang="en-US" sz="2400" dirty="0" smtClean="0"/>
              <a:t>Reverse rotation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807894" y="3394178"/>
            <a:ext cx="6016769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Arrest between 90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 and 270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 rotation</a:t>
            </a:r>
          </a:p>
          <a:p>
            <a:r>
              <a:rPr lang="en-US" sz="2400" dirty="0" smtClean="0"/>
              <a:t>Associated with </a:t>
            </a:r>
            <a:r>
              <a:rPr lang="en-US" sz="2400" dirty="0" err="1" smtClean="0"/>
              <a:t>midgut</a:t>
            </a:r>
            <a:r>
              <a:rPr lang="en-US" sz="2400" dirty="0" smtClean="0"/>
              <a:t> volvulus 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5240098" y="3591029"/>
            <a:ext cx="567796" cy="306208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1124213" y="3564240"/>
            <a:ext cx="781049" cy="306208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787887" y="4809414"/>
            <a:ext cx="6036776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90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 clockwise rotation</a:t>
            </a:r>
          </a:p>
          <a:p>
            <a:r>
              <a:rPr lang="en-US" sz="2400" dirty="0" smtClean="0"/>
              <a:t>Transverse colon may be obstructed  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5220091" y="5006265"/>
            <a:ext cx="567796" cy="306208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787887" y="1917656"/>
            <a:ext cx="6036776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Misnomer (arrest at 90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 rotation)</a:t>
            </a:r>
          </a:p>
          <a:p>
            <a:r>
              <a:rPr lang="en-US" sz="2400" dirty="0" err="1" smtClean="0"/>
              <a:t>Midgut</a:t>
            </a:r>
            <a:r>
              <a:rPr lang="en-US" sz="2400" dirty="0" smtClean="0"/>
              <a:t> Volvulus is less common</a:t>
            </a:r>
          </a:p>
        </p:txBody>
      </p:sp>
      <p:sp>
        <p:nvSpPr>
          <p:cNvPr id="25" name="Right Arrow 24"/>
          <p:cNvSpPr/>
          <p:nvPr/>
        </p:nvSpPr>
        <p:spPr>
          <a:xfrm>
            <a:off x="5220091" y="2114507"/>
            <a:ext cx="567796" cy="306208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95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en-US" dirty="0" smtClean="0"/>
              <a:t>Classification </a:t>
            </a:r>
            <a:r>
              <a:rPr lang="en-US" dirty="0"/>
              <a:t>…cont’d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229975" cy="4351338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Nonrotation</a:t>
            </a:r>
            <a:r>
              <a:rPr lang="en-US" dirty="0" smtClean="0"/>
              <a:t>      incomplete  </a:t>
            </a:r>
            <a:r>
              <a:rPr lang="en-US" dirty="0"/>
              <a:t>and </a:t>
            </a:r>
            <a:r>
              <a:rPr lang="en-US" dirty="0" smtClean="0"/>
              <a:t>volvulus           </a:t>
            </a:r>
            <a:r>
              <a:rPr lang="en-US" dirty="0"/>
              <a:t>Reversed rotation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MALROTATION AND MIDGUT VOLVULUS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9DDE-BF81-46A2-9D9F-C3F20596991E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5" y="2239169"/>
            <a:ext cx="3729037" cy="393779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5787" y="2239169"/>
            <a:ext cx="3757613" cy="394731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7062" y="2239170"/>
            <a:ext cx="3431113" cy="393779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20989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en-US" dirty="0" smtClean="0"/>
              <a:t>4. Clinical Presentations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MALROTATION AND MIDGUT VOLVULUS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9DDE-BF81-46A2-9D9F-C3F20596991E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6346" y="5098773"/>
            <a:ext cx="3396916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congenital band obstruction </a:t>
            </a:r>
            <a:endParaRPr lang="en-US" sz="36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360337" y="2624797"/>
            <a:ext cx="1698925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*</a:t>
            </a:r>
            <a:r>
              <a:rPr lang="en-US" sz="3200" dirty="0" err="1" smtClean="0">
                <a:solidFill>
                  <a:srgbClr val="FF0000"/>
                </a:solidFill>
              </a:rPr>
              <a:t>midgut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volvulus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23647" y="5032864"/>
            <a:ext cx="3840546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colonic obstruction by SMA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01993" y="2822498"/>
            <a:ext cx="2645060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internal hernia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63135" y="1936956"/>
            <a:ext cx="310226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asymptomatic </a:t>
            </a:r>
          </a:p>
        </p:txBody>
      </p:sp>
      <p:sp>
        <p:nvSpPr>
          <p:cNvPr id="18" name="Oval 17"/>
          <p:cNvSpPr/>
          <p:nvPr/>
        </p:nvSpPr>
        <p:spPr>
          <a:xfrm>
            <a:off x="3581400" y="2868377"/>
            <a:ext cx="4065730" cy="209121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MALROTATION</a:t>
            </a:r>
            <a:endParaRPr lang="en-US" sz="2000" b="1" dirty="0">
              <a:solidFill>
                <a:srgbClr val="002060"/>
              </a:solidFill>
            </a:endParaRPr>
          </a:p>
        </p:txBody>
      </p:sp>
      <p:cxnSp>
        <p:nvCxnSpPr>
          <p:cNvPr id="20" name="Straight Connector 19"/>
          <p:cNvCxnSpPr>
            <a:stCxn id="12" idx="3"/>
          </p:cNvCxnSpPr>
          <p:nvPr/>
        </p:nvCxnSpPr>
        <p:spPr>
          <a:xfrm>
            <a:off x="3059262" y="3163406"/>
            <a:ext cx="766780" cy="3016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" idx="0"/>
          </p:cNvCxnSpPr>
          <p:nvPr/>
        </p:nvCxnSpPr>
        <p:spPr>
          <a:xfrm flipV="1">
            <a:off x="3354804" y="4451684"/>
            <a:ext cx="471238" cy="6470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5" idx="2"/>
            <a:endCxn id="18" idx="0"/>
          </p:cNvCxnSpPr>
          <p:nvPr/>
        </p:nvCxnSpPr>
        <p:spPr>
          <a:xfrm>
            <a:off x="5614265" y="2521731"/>
            <a:ext cx="0" cy="3466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4" idx="1"/>
          </p:cNvCxnSpPr>
          <p:nvPr/>
        </p:nvCxnSpPr>
        <p:spPr>
          <a:xfrm flipH="1">
            <a:off x="7459579" y="3361107"/>
            <a:ext cx="742414" cy="103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8" idx="5"/>
          </p:cNvCxnSpPr>
          <p:nvPr/>
        </p:nvCxnSpPr>
        <p:spPr>
          <a:xfrm>
            <a:off x="7051718" y="4653341"/>
            <a:ext cx="779068" cy="3795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54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rgbClr val="034A90"/>
      </a:dk1>
      <a:lt1>
        <a:srgbClr val="FFFFFF"/>
      </a:lt1>
      <a:dk2>
        <a:srgbClr val="023160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Arial Black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2599</TotalTime>
  <Words>1239</Words>
  <Application>Microsoft Office PowerPoint</Application>
  <PresentationFormat>Widescreen</PresentationFormat>
  <Paragraphs>378</Paragraphs>
  <Slides>34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1979</vt:lpstr>
      <vt:lpstr>Arial</vt:lpstr>
      <vt:lpstr>Arial Black</vt:lpstr>
      <vt:lpstr>Calibri</vt:lpstr>
      <vt:lpstr>Georgia</vt:lpstr>
      <vt:lpstr>Wingdings</vt:lpstr>
      <vt:lpstr>Office Theme</vt:lpstr>
      <vt:lpstr>MALROTATION &amp; MIDGUT VOLVULUS</vt:lpstr>
      <vt:lpstr>Presentation outline</vt:lpstr>
      <vt:lpstr>1. Introduction </vt:lpstr>
      <vt:lpstr>2. Embryology review  </vt:lpstr>
      <vt:lpstr>Embryology …cont’d </vt:lpstr>
      <vt:lpstr>Embryology …cont’d </vt:lpstr>
      <vt:lpstr>3. Classification of Malrotation</vt:lpstr>
      <vt:lpstr>Classification …cont’d</vt:lpstr>
      <vt:lpstr>4. Clinical Presentations </vt:lpstr>
      <vt:lpstr>PowerPoint Presentation</vt:lpstr>
      <vt:lpstr>Malrotation with midgut volvulus </vt:lpstr>
      <vt:lpstr>Duodenal obstruction </vt:lpstr>
      <vt:lpstr>Internal hernia</vt:lpstr>
      <vt:lpstr>Other clinical manifestations</vt:lpstr>
      <vt:lpstr>5. Associated anomalies </vt:lpstr>
      <vt:lpstr>6. Diagnosis </vt:lpstr>
      <vt:lpstr>Diagnosis …cont’d</vt:lpstr>
      <vt:lpstr>PowerPoint Presentation</vt:lpstr>
      <vt:lpstr>PowerPoint Presentation</vt:lpstr>
      <vt:lpstr>Diagnosis …cont’d</vt:lpstr>
      <vt:lpstr>7. Management </vt:lpstr>
      <vt:lpstr>Mgt …cont’d</vt:lpstr>
      <vt:lpstr>Mgt …cont’d (open Ladd’s )</vt:lpstr>
      <vt:lpstr>Mgt …cont’d (open Ladd’s )</vt:lpstr>
      <vt:lpstr>Mgt …cont’d (open Ladd’s )</vt:lpstr>
      <vt:lpstr>Mgt …cont’d (open Ladd’s )</vt:lpstr>
      <vt:lpstr>Mgt …cont’d (open Ladd’s )</vt:lpstr>
      <vt:lpstr>Mgt …cont’d (laparoscopic Ladd’s )</vt:lpstr>
      <vt:lpstr>Mgt …cont’d</vt:lpstr>
      <vt:lpstr>Mgt …cont’d</vt:lpstr>
      <vt:lpstr>8. Special considerations </vt:lpstr>
      <vt:lpstr>Special …cont’d</vt:lpstr>
      <vt:lpstr>References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YESHIGETA</dc:creator>
  <cp:lastModifiedBy>DR. YESHIGETA</cp:lastModifiedBy>
  <cp:revision>207</cp:revision>
  <dcterms:created xsi:type="dcterms:W3CDTF">2019-03-15T00:11:05Z</dcterms:created>
  <dcterms:modified xsi:type="dcterms:W3CDTF">2019-03-21T05:19:12Z</dcterms:modified>
</cp:coreProperties>
</file>