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357" r:id="rId2"/>
    <p:sldId id="393" r:id="rId3"/>
    <p:sldId id="394" r:id="rId4"/>
    <p:sldId id="396" r:id="rId5"/>
    <p:sldId id="397" r:id="rId6"/>
    <p:sldId id="399" r:id="rId7"/>
    <p:sldId id="401" r:id="rId8"/>
    <p:sldId id="404" r:id="rId9"/>
    <p:sldId id="364" r:id="rId10"/>
    <p:sldId id="405" r:id="rId11"/>
    <p:sldId id="406" r:id="rId12"/>
    <p:sldId id="409" r:id="rId13"/>
    <p:sldId id="410" r:id="rId14"/>
    <p:sldId id="411" r:id="rId15"/>
    <p:sldId id="412" r:id="rId16"/>
    <p:sldId id="413" r:id="rId17"/>
    <p:sldId id="415" r:id="rId18"/>
    <p:sldId id="417" r:id="rId19"/>
    <p:sldId id="419" r:id="rId20"/>
    <p:sldId id="425" r:id="rId21"/>
    <p:sldId id="426" r:id="rId22"/>
    <p:sldId id="427" r:id="rId23"/>
    <p:sldId id="428" r:id="rId24"/>
    <p:sldId id="429" r:id="rId25"/>
    <p:sldId id="431" r:id="rId26"/>
    <p:sldId id="388" r:id="rId27"/>
    <p:sldId id="430" r:id="rId28"/>
    <p:sldId id="374" r:id="rId29"/>
    <p:sldId id="424" r:id="rId30"/>
    <p:sldId id="375" r:id="rId31"/>
    <p:sldId id="420" r:id="rId32"/>
    <p:sldId id="421" r:id="rId33"/>
    <p:sldId id="422" r:id="rId34"/>
    <p:sldId id="42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97" autoAdjust="0"/>
  </p:normalViewPr>
  <p:slideViewPr>
    <p:cSldViewPr snapToGrid="0">
      <p:cViewPr varScale="1">
        <p:scale>
          <a:sx n="75" d="100"/>
          <a:sy n="75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E37F-ACB3-44E6-A6D6-59333F52764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FB06E-2415-4DAD-93DA-12AB2C88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7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8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46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3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6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1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8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3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3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4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35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9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3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9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86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06E-2415-4DAD-93DA-12AB2C888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0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60AE-9DE9-4EFE-8FE8-251350CB18E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9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6E9A-108B-4A69-B03B-DB167CF10E35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DD4-B185-4366-A5F6-9E78B55BD476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FF0A-57EE-4FE8-9F19-813A8F8102D9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8DB0-1A8A-46FD-BA37-11D1048A2874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6D5-72B0-4D16-8003-39555FEDBDFD}" type="datetime1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2AB0-365B-41A6-8740-09049DFB7827}" type="datetime1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08B0-EADC-4119-95F3-8EFAE399980B}" type="datetime1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77B7-269B-47C2-9861-0E6043088E29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557-ED68-4733-B541-C1E2105CFB49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F707-2C16-4904-B6F8-780D70154389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9DDE-BF81-46A2-9D9F-C3F205969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740" y="216977"/>
            <a:ext cx="11608449" cy="3084162"/>
          </a:xfrm>
          <a:ln w="76200" cmpd="dbl">
            <a:solidFill>
              <a:srgbClr val="FF0000"/>
            </a:solidFill>
            <a:beve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6600" dirty="0" smtClean="0"/>
              <a:t>Management of 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Newborn with EA/TEF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9906" y="3844978"/>
            <a:ext cx="6307592" cy="2323347"/>
          </a:xfrm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457200" rIns="0" bIns="0">
            <a:normAutofit lnSpcReduction="10000"/>
          </a:bodyPr>
          <a:lstStyle/>
          <a:p>
            <a:pPr algn="l"/>
            <a:r>
              <a:rPr lang="en-US" sz="2800" b="1" dirty="0" smtClean="0">
                <a:latin typeface="Agency FB" panose="020B0503020202020204" pitchFamily="34" charset="0"/>
              </a:rPr>
              <a:t>PRESENTER; DR.YESHIGETA H. </a:t>
            </a:r>
          </a:p>
          <a:p>
            <a:pPr algn="l"/>
            <a:r>
              <a:rPr lang="en-US" sz="2800" b="1" dirty="0" smtClean="0">
                <a:latin typeface="Agency FB" panose="020B0503020202020204" pitchFamily="34" charset="0"/>
              </a:rPr>
              <a:t>     		 PSR-III</a:t>
            </a:r>
            <a:endParaRPr lang="en-US" sz="2800" b="1" dirty="0">
              <a:latin typeface="Agency FB" panose="020B0503020202020204" pitchFamily="34" charset="0"/>
            </a:endParaRPr>
          </a:p>
          <a:p>
            <a:pPr algn="l"/>
            <a:r>
              <a:rPr lang="en-US" sz="2800" b="1" dirty="0" smtClean="0">
                <a:latin typeface="Agency FB" panose="020B0503020202020204" pitchFamily="34" charset="0"/>
              </a:rPr>
              <a:t>MODERATOR; DR. FISSEHA </a:t>
            </a:r>
          </a:p>
          <a:p>
            <a:pPr algn="l"/>
            <a:r>
              <a:rPr lang="en-US" sz="2800" b="1" dirty="0">
                <a:latin typeface="Agency FB" panose="020B0503020202020204" pitchFamily="34" charset="0"/>
              </a:rPr>
              <a:t>	</a:t>
            </a:r>
            <a:r>
              <a:rPr lang="en-US" sz="2800" b="1" dirty="0" smtClean="0">
                <a:latin typeface="Agency FB" panose="020B0503020202020204" pitchFamily="34" charset="0"/>
              </a:rPr>
              <a:t>CONSULTANT GENERAL PEDIATRIC SURGEON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30" y="3568700"/>
            <a:ext cx="223757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4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3. Classifications </a:t>
            </a:r>
            <a:r>
              <a:rPr lang="en-US" b="1" dirty="0" smtClean="0">
                <a:latin typeface="Agency FB" panose="020B0503020202020204" pitchFamily="34" charset="0"/>
              </a:rPr>
              <a:t>…cont’d (risk)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439" y="1827401"/>
            <a:ext cx="5974321" cy="2589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5" y="1827401"/>
            <a:ext cx="50577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5" y="4417017"/>
            <a:ext cx="11541805" cy="19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4</a:t>
            </a:r>
            <a:r>
              <a:rPr lang="en-US" b="1" dirty="0" smtClean="0">
                <a:latin typeface="Agency FB" panose="020B0503020202020204" pitchFamily="34" charset="0"/>
              </a:rPr>
              <a:t>. Associated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56" y="1847850"/>
            <a:ext cx="5268132" cy="4351338"/>
          </a:xfrm>
        </p:spPr>
        <p:txBody>
          <a:bodyPr/>
          <a:lstStyle/>
          <a:p>
            <a:r>
              <a:rPr lang="en-US" dirty="0" smtClean="0"/>
              <a:t>Two forms;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Isolated EA/TEF - </a:t>
            </a:r>
            <a:r>
              <a:rPr lang="en-US" dirty="0"/>
              <a:t>50</a:t>
            </a:r>
            <a:r>
              <a:rPr lang="en-US" dirty="0" smtClean="0"/>
              <a:t>%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Syndromic EA/TEF </a:t>
            </a:r>
            <a:r>
              <a:rPr lang="en-US" dirty="0"/>
              <a:t>- 50%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888" y="1847849"/>
            <a:ext cx="6478292" cy="387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534208"/>
            <a:ext cx="283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Death in EA with CHD;  RR-3.47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5. </a:t>
            </a:r>
            <a:r>
              <a:rPr lang="en-US" sz="4800" b="1" dirty="0">
                <a:latin typeface="Agency FB" panose="020B0503020202020204" pitchFamily="34" charset="0"/>
              </a:rPr>
              <a:t>Diagnosis </a:t>
            </a:r>
            <a:r>
              <a:rPr lang="en-US" sz="4800" b="1" dirty="0" smtClean="0">
                <a:latin typeface="Agency FB" panose="020B0503020202020204" pitchFamily="34" charset="0"/>
              </a:rPr>
              <a:t>EA/TEF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0158"/>
          </a:xfrm>
        </p:spPr>
        <p:txBody>
          <a:bodyPr>
            <a:noAutofit/>
          </a:bodyPr>
          <a:lstStyle/>
          <a:p>
            <a:r>
              <a:rPr lang="en-US" sz="3200" dirty="0" smtClean="0"/>
              <a:t>Antenatal; </a:t>
            </a:r>
            <a:endParaRPr lang="en-US" sz="2800" dirty="0" smtClean="0"/>
          </a:p>
          <a:p>
            <a:pPr lvl="1"/>
            <a:r>
              <a:rPr lang="en-US" sz="2800" dirty="0" smtClean="0"/>
              <a:t>Aim;</a:t>
            </a:r>
          </a:p>
          <a:p>
            <a:pPr lvl="2"/>
            <a:r>
              <a:rPr lang="en-US" sz="2400" dirty="0" smtClean="0"/>
              <a:t>Decide place of delivery</a:t>
            </a:r>
          </a:p>
          <a:p>
            <a:pPr lvl="2"/>
            <a:r>
              <a:rPr lang="en-US" sz="2400" dirty="0" smtClean="0"/>
              <a:t>Counseling termination if associated chromosomal anomalies</a:t>
            </a:r>
          </a:p>
          <a:p>
            <a:pPr lvl="2"/>
            <a:r>
              <a:rPr lang="en-US" sz="2400" dirty="0" smtClean="0"/>
              <a:t>Prevent inadvertent feeding &amp; aspiration pneumonia</a:t>
            </a:r>
          </a:p>
          <a:p>
            <a:pPr lvl="1"/>
            <a:r>
              <a:rPr lang="en-US" sz="2800" dirty="0" smtClean="0"/>
              <a:t>Modalities;</a:t>
            </a:r>
          </a:p>
          <a:p>
            <a:pPr lvl="2"/>
            <a:r>
              <a:rPr lang="en-US" sz="2400" dirty="0" smtClean="0"/>
              <a:t>Ultrasound ( pouch sign, polyhydramnios, absence of stomach)</a:t>
            </a:r>
          </a:p>
          <a:p>
            <a:pPr lvl="3"/>
            <a:r>
              <a:rPr lang="en-US" sz="2000" dirty="0" smtClean="0"/>
              <a:t>Detection rate &lt;20%</a:t>
            </a:r>
          </a:p>
          <a:p>
            <a:pPr lvl="2"/>
            <a:r>
              <a:rPr lang="en-US" sz="2400" dirty="0" smtClean="0"/>
              <a:t>MRI ( non visualization of thoracic esophagus)</a:t>
            </a:r>
          </a:p>
          <a:p>
            <a:pPr lvl="3"/>
            <a:r>
              <a:rPr lang="en-US" sz="2000" dirty="0" smtClean="0"/>
              <a:t>Sensitivity 60-100%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5. Diagnosis </a:t>
            </a:r>
            <a:r>
              <a:rPr lang="en-US" b="1" dirty="0" smtClean="0">
                <a:latin typeface="Agency FB" panose="020B0503020202020204" pitchFamily="34" charset="0"/>
              </a:rPr>
              <a:t>EA/TEF…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47" y="1847850"/>
            <a:ext cx="6430505" cy="4351338"/>
          </a:xfrm>
        </p:spPr>
        <p:txBody>
          <a:bodyPr/>
          <a:lstStyle/>
          <a:p>
            <a:r>
              <a:rPr lang="en-US" dirty="0" smtClean="0"/>
              <a:t>Postnatal; </a:t>
            </a:r>
          </a:p>
          <a:p>
            <a:pPr lvl="1"/>
            <a:r>
              <a:rPr lang="en-US" dirty="0" smtClean="0"/>
              <a:t>NG tube + X-ray</a:t>
            </a:r>
          </a:p>
          <a:p>
            <a:pPr lvl="2"/>
            <a:r>
              <a:rPr lang="en-US" dirty="0" smtClean="0"/>
              <a:t>History of polyhydramnios </a:t>
            </a:r>
          </a:p>
          <a:p>
            <a:pPr lvl="2"/>
            <a:r>
              <a:rPr lang="en-US" dirty="0" smtClean="0"/>
              <a:t>Any anomaly that fit in to VACTERL</a:t>
            </a:r>
          </a:p>
          <a:p>
            <a:pPr lvl="1"/>
            <a:r>
              <a:rPr lang="en-US" dirty="0" smtClean="0"/>
              <a:t>Presentations </a:t>
            </a:r>
          </a:p>
          <a:p>
            <a:pPr lvl="2"/>
            <a:r>
              <a:rPr lang="en-US" dirty="0" smtClean="0"/>
              <a:t>Excess salivation</a:t>
            </a:r>
          </a:p>
          <a:p>
            <a:pPr lvl="2"/>
            <a:r>
              <a:rPr lang="en-US" dirty="0" smtClean="0"/>
              <a:t>Cough, chocking, cyanosis and respiratory distress worsened by feeding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5. Diagnosis EA/TEF…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4" y="1825625"/>
            <a:ext cx="4866468" cy="4351338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/>
              <a:t>X-Ray;</a:t>
            </a:r>
          </a:p>
          <a:p>
            <a:pPr lvl="1"/>
            <a:r>
              <a:rPr lang="en-US" dirty="0" smtClean="0"/>
              <a:t>Chest &amp; abdomen /NGT</a:t>
            </a:r>
          </a:p>
          <a:p>
            <a:pPr lvl="1"/>
            <a:r>
              <a:rPr lang="en-US" dirty="0" smtClean="0"/>
              <a:t>Findings </a:t>
            </a:r>
          </a:p>
          <a:p>
            <a:pPr lvl="2"/>
            <a:r>
              <a:rPr lang="en-US" dirty="0" smtClean="0"/>
              <a:t>Coiled NGT</a:t>
            </a:r>
          </a:p>
          <a:p>
            <a:pPr lvl="2"/>
            <a:r>
              <a:rPr lang="en-US" dirty="0" smtClean="0"/>
              <a:t>Gas below diaphragm</a:t>
            </a:r>
          </a:p>
          <a:p>
            <a:pPr lvl="2"/>
            <a:r>
              <a:rPr lang="en-US" dirty="0" smtClean="0"/>
              <a:t>Double bubble sign</a:t>
            </a:r>
          </a:p>
          <a:p>
            <a:pPr lvl="2"/>
            <a:r>
              <a:rPr lang="en-US" dirty="0" smtClean="0"/>
              <a:t>Gasless, featureless</a:t>
            </a:r>
          </a:p>
          <a:p>
            <a:pPr lvl="2"/>
            <a:r>
              <a:rPr lang="en-US" dirty="0" smtClean="0"/>
              <a:t>Rib &amp; Vertebral anomaly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1" y="1825623"/>
            <a:ext cx="3335353" cy="453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41" y="1825622"/>
            <a:ext cx="3464494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5. Diagnosis EA/TEF…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64" y="1847850"/>
            <a:ext cx="9282194" cy="4351338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Associated anomalies</a:t>
            </a:r>
          </a:p>
          <a:p>
            <a:pPr lvl="1"/>
            <a:r>
              <a:rPr lang="en-US" dirty="0" smtClean="0"/>
              <a:t>Other GI, GU and vertebral anomalies</a:t>
            </a:r>
          </a:p>
          <a:p>
            <a:pPr lvl="1"/>
            <a:r>
              <a:rPr lang="en-US" dirty="0" smtClean="0"/>
              <a:t>Cardiac evaluation </a:t>
            </a:r>
          </a:p>
          <a:p>
            <a:pPr lvl="2"/>
            <a:r>
              <a:rPr lang="en-US" dirty="0" smtClean="0"/>
              <a:t>Cardiac anomalies</a:t>
            </a:r>
          </a:p>
          <a:p>
            <a:pPr lvl="2"/>
            <a:r>
              <a:rPr lang="en-US" dirty="0" smtClean="0"/>
              <a:t>Laterality of aortic arch (echo accuracy is 20%, MRI is diagnostic)</a:t>
            </a:r>
          </a:p>
          <a:p>
            <a:r>
              <a:rPr lang="en-US" dirty="0" smtClean="0"/>
              <a:t>Gap estimation (usually not known pre-op)</a:t>
            </a:r>
            <a:endParaRPr lang="en-US" dirty="0"/>
          </a:p>
          <a:p>
            <a:pPr lvl="1"/>
            <a:r>
              <a:rPr lang="en-US" dirty="0" smtClean="0"/>
              <a:t>Pure EA; mostly long gap (clinical)</a:t>
            </a:r>
          </a:p>
          <a:p>
            <a:pPr lvl="1"/>
            <a:r>
              <a:rPr lang="en-US" dirty="0" err="1" smtClean="0"/>
              <a:t>Thoracoscopic</a:t>
            </a:r>
            <a:r>
              <a:rPr lang="en-US" dirty="0" smtClean="0"/>
              <a:t> exploration</a:t>
            </a:r>
          </a:p>
          <a:p>
            <a:pPr lvl="1"/>
            <a:r>
              <a:rPr lang="en-US" dirty="0" smtClean="0"/>
              <a:t>Pre-op rigid bronchoscopy (site, size of fistula)</a:t>
            </a:r>
          </a:p>
          <a:p>
            <a:pPr lvl="1"/>
            <a:r>
              <a:rPr lang="en-US" dirty="0" smtClean="0"/>
              <a:t>If gastrostomy done;</a:t>
            </a:r>
          </a:p>
          <a:p>
            <a:pPr lvl="2"/>
            <a:r>
              <a:rPr lang="en-US" dirty="0" smtClean="0"/>
              <a:t>Gastroscopy , contrast study,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59498" y="347527"/>
            <a:ext cx="291368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Gap (in vertebra No.);</a:t>
            </a:r>
          </a:p>
          <a:p>
            <a:r>
              <a:rPr lang="en-US" dirty="0" smtClean="0"/>
              <a:t>&lt;2: primary </a:t>
            </a:r>
          </a:p>
          <a:p>
            <a:r>
              <a:rPr lang="en-US" dirty="0" smtClean="0"/>
              <a:t>2-6: delayed </a:t>
            </a:r>
          </a:p>
          <a:p>
            <a:r>
              <a:rPr lang="en-US" dirty="0" smtClean="0"/>
              <a:t>&gt;6: replacement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005" y="1847850"/>
            <a:ext cx="2387175" cy="2415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876" y="3998563"/>
            <a:ext cx="2386304" cy="23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6. Managements …(pre-operative care)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Essential neonatal care</a:t>
            </a:r>
          </a:p>
          <a:p>
            <a:r>
              <a:rPr lang="en-US" dirty="0" smtClean="0"/>
              <a:t>Correct and early diagnosis</a:t>
            </a:r>
          </a:p>
          <a:p>
            <a:r>
              <a:rPr lang="en-US" dirty="0" smtClean="0"/>
              <a:t>Prevention of aspiration pneumonitis &amp; atelectasis</a:t>
            </a:r>
          </a:p>
          <a:p>
            <a:pPr lvl="1"/>
            <a:r>
              <a:rPr lang="en-US" dirty="0"/>
              <a:t>head up prone position, </a:t>
            </a:r>
            <a:r>
              <a:rPr lang="en-US" dirty="0" smtClean="0"/>
              <a:t>continuous suctioning </a:t>
            </a:r>
            <a:r>
              <a:rPr lang="en-US" dirty="0"/>
              <a:t>, oxygen support, broad spectrum antibiotics, </a:t>
            </a:r>
            <a:r>
              <a:rPr lang="en-US" dirty="0" smtClean="0"/>
              <a:t>antacid </a:t>
            </a:r>
            <a:r>
              <a:rPr lang="en-US" dirty="0"/>
              <a:t>, chest </a:t>
            </a:r>
            <a:r>
              <a:rPr lang="en-US" dirty="0" smtClean="0"/>
              <a:t>physiotherapy</a:t>
            </a:r>
          </a:p>
          <a:p>
            <a:r>
              <a:rPr lang="en-US" dirty="0" smtClean="0"/>
              <a:t>IV line and blood sample (Ix &amp; cross match)</a:t>
            </a:r>
          </a:p>
          <a:p>
            <a:r>
              <a:rPr lang="en-US" dirty="0" smtClean="0"/>
              <a:t>Sever respiratory distress, intubation &amp; low pressure ventilation </a:t>
            </a:r>
          </a:p>
          <a:p>
            <a:r>
              <a:rPr lang="en-US" dirty="0" smtClean="0"/>
              <a:t>Vitamin K analog should be given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</a:t>
            </a:r>
            <a:r>
              <a:rPr lang="en-US" b="1" dirty="0" smtClean="0">
                <a:latin typeface="Agency FB" panose="020B0503020202020204" pitchFamily="34" charset="0"/>
              </a:rPr>
              <a:t>…cont’d (pre-operative </a:t>
            </a:r>
            <a:r>
              <a:rPr lang="en-US" b="1" dirty="0">
                <a:latin typeface="Agency FB" panose="020B0503020202020204" pitchFamily="34" charset="0"/>
              </a:rPr>
              <a:t>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552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Gastric distention with respiratory worsening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Emergency fistula ligation – ( definitive repair in 7-14 days)</a:t>
            </a:r>
          </a:p>
          <a:p>
            <a:pPr lvl="2"/>
            <a:r>
              <a:rPr lang="en-US" dirty="0" err="1" smtClean="0"/>
              <a:t>Thoracoscopic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Trans-pleural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Gastrostomy ( for extremely unstable)</a:t>
            </a:r>
          </a:p>
          <a:p>
            <a:pPr lvl="2"/>
            <a:r>
              <a:rPr lang="en-US" dirty="0" smtClean="0"/>
              <a:t>Under water seal </a:t>
            </a:r>
          </a:p>
          <a:p>
            <a:pPr lvl="2"/>
            <a:r>
              <a:rPr lang="en-US" dirty="0" smtClean="0"/>
              <a:t>Occlusion of fistula with Foley catheter balloon</a:t>
            </a:r>
          </a:p>
          <a:p>
            <a:r>
              <a:rPr lang="en-US" dirty="0" smtClean="0"/>
              <a:t>Other (temperature, glycemic and fluid monitoring &amp; managements)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</a:t>
            </a:r>
            <a:r>
              <a:rPr lang="en-US" b="1" dirty="0" smtClean="0">
                <a:latin typeface="Agency FB" panose="020B0503020202020204" pitchFamily="34" charset="0"/>
              </a:rPr>
              <a:t>…(operative </a:t>
            </a:r>
            <a:r>
              <a:rPr lang="en-US" b="1" dirty="0">
                <a:latin typeface="Agency FB" panose="020B0503020202020204" pitchFamily="34" charset="0"/>
              </a:rPr>
              <a:t>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Height of neonatal surgical care</a:t>
            </a:r>
          </a:p>
          <a:p>
            <a:endParaRPr lang="en-US" dirty="0" smtClean="0"/>
          </a:p>
          <a:p>
            <a:r>
              <a:rPr lang="en-US" dirty="0" smtClean="0"/>
              <a:t>Best done in first 24 </a:t>
            </a:r>
            <a:r>
              <a:rPr lang="en-US" dirty="0" err="1" smtClean="0"/>
              <a:t>hrs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 done on working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r>
              <a:rPr lang="en-US" sz="2000" dirty="0" smtClean="0"/>
              <a:t>(time to </a:t>
            </a:r>
            <a:r>
              <a:rPr lang="en-US" sz="2000" dirty="0" err="1" smtClean="0"/>
              <a:t>comfirm</a:t>
            </a:r>
            <a:r>
              <a:rPr lang="en-US" sz="2000" dirty="0" smtClean="0"/>
              <a:t> diagnosis &amp; associated anomalies)</a:t>
            </a:r>
          </a:p>
          <a:p>
            <a:endParaRPr lang="en-US" sz="2000" dirty="0" smtClean="0"/>
          </a:p>
          <a:p>
            <a:r>
              <a:rPr lang="en-US" dirty="0" smtClean="0"/>
              <a:t>Approaches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Open thoracotomy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Thoracoscopy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5369" y="4742481"/>
            <a:ext cx="5439905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Scenarios;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EA with distal TEF (short gap)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Pure EA or long gap EA/TEF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H-type TEF or Proximal fistula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</a:t>
            </a:r>
            <a:r>
              <a:rPr lang="en-US" b="1" dirty="0" smtClean="0">
                <a:latin typeface="Agency FB" panose="020B0503020202020204" pitchFamily="34" charset="0"/>
              </a:rPr>
              <a:t>…cont’d (operative </a:t>
            </a:r>
            <a:r>
              <a:rPr lang="en-US" b="1" dirty="0">
                <a:latin typeface="Agency FB" panose="020B0503020202020204" pitchFamily="34" charset="0"/>
              </a:rPr>
              <a:t>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 with distal TEF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47469" y="3021244"/>
            <a:ext cx="3901717" cy="2589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543" y="2275248"/>
            <a:ext cx="3328057" cy="390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124" y="2275248"/>
            <a:ext cx="3062039" cy="390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085" y="1870072"/>
            <a:ext cx="1918357" cy="1115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41124" y="5698300"/>
            <a:ext cx="213965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Opposite side of aortic arch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18585" y="5000817"/>
            <a:ext cx="2209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Muscle sparing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8271" y="794681"/>
            <a:ext cx="22098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Azygus</a:t>
            </a:r>
            <a:r>
              <a:rPr lang="en-US" sz="1400" dirty="0" smtClean="0"/>
              <a:t> ligation</a:t>
            </a:r>
          </a:p>
          <a:p>
            <a:r>
              <a:rPr lang="en-US" sz="1400" dirty="0" smtClean="0"/>
              <a:t>Mediastinal over compression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5400000">
            <a:off x="8917320" y="1311565"/>
            <a:ext cx="1297118" cy="564788"/>
          </a:xfrm>
          <a:prstGeom prst="curvedConnector3">
            <a:avLst>
              <a:gd name="adj1" fmla="val -44391"/>
            </a:avLst>
          </a:prstGeom>
          <a:ln>
            <a:solidFill>
              <a:srgbClr val="FF0000"/>
            </a:solidFill>
            <a:tailEnd type="triangle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943" y="2320981"/>
            <a:ext cx="2330442" cy="25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gency FB" panose="020B0503020202020204" pitchFamily="34" charset="0"/>
              </a:rPr>
              <a:t>Outlines</a:t>
            </a:r>
            <a:endParaRPr lang="en-US" sz="6000" b="1" dirty="0">
              <a:latin typeface="Agency FB" panose="020B0503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825625"/>
            <a:ext cx="575632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Introduction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Embryologic basis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Classifications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Associated anomalies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Diagnosis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625884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 smtClean="0"/>
              <a:t>Managements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600" dirty="0" smtClean="0"/>
              <a:t>Complications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600" dirty="0" smtClean="0"/>
              <a:t>Outcomes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600" dirty="0" smtClean="0"/>
              <a:t>Summary &amp; pitfalls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600" dirty="0" smtClean="0"/>
              <a:t>References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(operative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…cont’d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2" y="2186781"/>
            <a:ext cx="2912390" cy="399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464" y="2186782"/>
            <a:ext cx="3081538" cy="399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116" y="2186781"/>
            <a:ext cx="2532599" cy="399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806" y="1842926"/>
            <a:ext cx="2447118" cy="2158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806" y="4106123"/>
            <a:ext cx="2507899" cy="220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61134" y="1392216"/>
            <a:ext cx="25758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Absorbable suture</a:t>
            </a:r>
          </a:p>
          <a:p>
            <a:r>
              <a:rPr lang="en-US" dirty="0" smtClean="0"/>
              <a:t>Air tightness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30905" y="1027906"/>
            <a:ext cx="2209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TAT tube</a:t>
            </a:r>
          </a:p>
          <a:p>
            <a:r>
              <a:rPr lang="en-US" dirty="0" smtClean="0"/>
              <a:t>Drainage tube</a:t>
            </a:r>
          </a:p>
        </p:txBody>
      </p:sp>
      <p:cxnSp>
        <p:nvCxnSpPr>
          <p:cNvPr id="14" name="Curved Connector 13"/>
          <p:cNvCxnSpPr/>
          <p:nvPr/>
        </p:nvCxnSpPr>
        <p:spPr>
          <a:xfrm rot="5400000">
            <a:off x="8917320" y="1311565"/>
            <a:ext cx="1297118" cy="564788"/>
          </a:xfrm>
          <a:prstGeom prst="curvedConnector3">
            <a:avLst>
              <a:gd name="adj1" fmla="val -44391"/>
            </a:avLst>
          </a:prstGeom>
          <a:ln>
            <a:solidFill>
              <a:srgbClr val="FF0000"/>
            </a:solidFill>
            <a:tailEnd type="triangle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1491" y="1825624"/>
            <a:ext cx="2209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Full thickness</a:t>
            </a:r>
          </a:p>
        </p:txBody>
      </p:sp>
    </p:spTree>
    <p:extLst>
      <p:ext uri="{BB962C8B-B14F-4D97-AF65-F5344CB8AC3E}">
        <p14:creationId xmlns:p14="http://schemas.microsoft.com/office/powerpoint/2010/main" val="27432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(operative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150" y="1825625"/>
            <a:ext cx="5581650" cy="4351338"/>
          </a:xfrm>
        </p:spPr>
        <p:txBody>
          <a:bodyPr/>
          <a:lstStyle/>
          <a:p>
            <a:r>
              <a:rPr lang="en-US" dirty="0" err="1" smtClean="0"/>
              <a:t>Thoracoscopy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Less musculoskeletal sequel</a:t>
            </a:r>
          </a:p>
          <a:p>
            <a:pPr lvl="1"/>
            <a:r>
              <a:rPr lang="en-US" dirty="0" smtClean="0"/>
              <a:t>Improved visualization</a:t>
            </a:r>
          </a:p>
          <a:p>
            <a:pPr lvl="1"/>
            <a:r>
              <a:rPr lang="en-US" dirty="0" smtClean="0"/>
              <a:t>Less extensive dissection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0075"/>
            <a:ext cx="4933950" cy="43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(operative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4676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pure EA</a:t>
            </a:r>
          </a:p>
          <a:p>
            <a:pPr lvl="1"/>
            <a:r>
              <a:rPr lang="en-US" dirty="0" smtClean="0"/>
              <a:t>Initial management – gastrostomy + bronchoscopy</a:t>
            </a:r>
            <a:endParaRPr lang="en-US" dirty="0"/>
          </a:p>
          <a:p>
            <a:pPr lvl="1"/>
            <a:r>
              <a:rPr lang="en-US" dirty="0" smtClean="0"/>
              <a:t>Followed by </a:t>
            </a:r>
          </a:p>
          <a:p>
            <a:pPr lvl="2"/>
            <a:r>
              <a:rPr lang="en-US" dirty="0" smtClean="0"/>
              <a:t>Delayed primary repair or </a:t>
            </a:r>
          </a:p>
          <a:p>
            <a:pPr lvl="2"/>
            <a:r>
              <a:rPr lang="en-US" dirty="0" smtClean="0"/>
              <a:t>Esophageal replacements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Long gap expected ( gap estimation)</a:t>
            </a:r>
          </a:p>
          <a:p>
            <a:pPr lvl="1"/>
            <a:r>
              <a:rPr lang="en-US" dirty="0" smtClean="0"/>
              <a:t>EA with out distal fistula has high risk of having proximal fistula</a:t>
            </a:r>
          </a:p>
          <a:p>
            <a:pPr lvl="2"/>
            <a:r>
              <a:rPr lang="en-US" dirty="0" smtClean="0"/>
              <a:t>Contrast study</a:t>
            </a:r>
          </a:p>
          <a:p>
            <a:pPr lvl="2"/>
            <a:r>
              <a:rPr lang="en-US" dirty="0" smtClean="0"/>
              <a:t>Bronchoscopy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044" y="1870074"/>
            <a:ext cx="3239146" cy="44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(operative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(operative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91" y="1870075"/>
            <a:ext cx="5594888" cy="4396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46155"/>
            <a:ext cx="3826790" cy="3118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56" y="1403822"/>
            <a:ext cx="3440624" cy="1562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874" y="1870075"/>
            <a:ext cx="193533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(operative care)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238" y="1870075"/>
            <a:ext cx="5083444" cy="4306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13" y="3926724"/>
            <a:ext cx="2905125" cy="2250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47" y="1511299"/>
            <a:ext cx="3857625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897" y="1836471"/>
            <a:ext cx="1562100" cy="19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(operative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51" y="1825625"/>
            <a:ext cx="4229746" cy="4351338"/>
          </a:xfrm>
        </p:spPr>
        <p:txBody>
          <a:bodyPr/>
          <a:lstStyle/>
          <a:p>
            <a:r>
              <a:rPr lang="en-US" dirty="0" smtClean="0"/>
              <a:t>H-type fistula management</a:t>
            </a:r>
          </a:p>
          <a:p>
            <a:endParaRPr lang="en-US" dirty="0"/>
          </a:p>
          <a:p>
            <a:r>
              <a:rPr lang="en-US" dirty="0" smtClean="0"/>
              <a:t>For missed upper pouch TEF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1DE-2B23-44F6-BBD0-5C5D4052864D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7" y="1825625"/>
            <a:ext cx="7454684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</a:t>
            </a:r>
            <a:r>
              <a:rPr lang="en-US" b="1" dirty="0" smtClean="0">
                <a:latin typeface="Agency FB" panose="020B0503020202020204" pitchFamily="34" charset="0"/>
              </a:rPr>
              <a:t>(intra-operative </a:t>
            </a:r>
            <a:r>
              <a:rPr lang="en-US" b="1" dirty="0">
                <a:latin typeface="Agency FB" panose="020B0503020202020204" pitchFamily="34" charset="0"/>
              </a:rPr>
              <a:t>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and managements </a:t>
            </a:r>
          </a:p>
          <a:p>
            <a:pPr lvl="1"/>
            <a:r>
              <a:rPr lang="en-US" dirty="0" smtClean="0"/>
              <a:t>Oxygen Saturation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Temperature (insulation 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ET CO2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Fluid  status and electrolytes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Glycemic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6. Managements …cont’d </a:t>
            </a:r>
            <a:r>
              <a:rPr lang="en-US" b="1" dirty="0" smtClean="0">
                <a:latin typeface="Agency FB" panose="020B0503020202020204" pitchFamily="34" charset="0"/>
              </a:rPr>
              <a:t>(post-operative </a:t>
            </a:r>
            <a:r>
              <a:rPr lang="en-US" b="1" dirty="0">
                <a:latin typeface="Agency FB" panose="020B0503020202020204" pitchFamily="34" charset="0"/>
              </a:rPr>
              <a:t>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Nursing at ICU</a:t>
            </a:r>
          </a:p>
          <a:p>
            <a:r>
              <a:rPr lang="en-US" dirty="0" smtClean="0"/>
              <a:t>Elective paralysis (3-5 days)</a:t>
            </a:r>
          </a:p>
          <a:p>
            <a:r>
              <a:rPr lang="en-US" dirty="0" smtClean="0"/>
              <a:t>Post op anti acid</a:t>
            </a:r>
          </a:p>
          <a:p>
            <a:r>
              <a:rPr lang="en-US" dirty="0" smtClean="0"/>
              <a:t>Esophagogram </a:t>
            </a:r>
            <a:r>
              <a:rPr lang="en-US" dirty="0"/>
              <a:t>at 5-7 days </a:t>
            </a:r>
            <a:endParaRPr lang="en-US" dirty="0" smtClean="0"/>
          </a:p>
          <a:p>
            <a:r>
              <a:rPr lang="en-US" dirty="0" smtClean="0"/>
              <a:t>TAT feeding after 48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Temperature monitoring</a:t>
            </a:r>
          </a:p>
          <a:p>
            <a:r>
              <a:rPr lang="en-US" dirty="0" smtClean="0"/>
              <a:t>Fluid managements  </a:t>
            </a:r>
          </a:p>
          <a:p>
            <a:r>
              <a:rPr lang="en-US" dirty="0" smtClean="0"/>
              <a:t>Adequate analgesia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9D5-2C58-4285-89D9-A7EF7FCCF9D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7. Complications 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Predictors of complications</a:t>
            </a:r>
          </a:p>
          <a:p>
            <a:pPr lvl="1"/>
            <a:r>
              <a:rPr lang="en-US" dirty="0" smtClean="0"/>
              <a:t>Preoperative intubation</a:t>
            </a:r>
            <a:endParaRPr lang="en-US" dirty="0"/>
          </a:p>
          <a:p>
            <a:pPr lvl="1"/>
            <a:r>
              <a:rPr lang="en-US" dirty="0" smtClean="0"/>
              <a:t>Birth </a:t>
            </a:r>
            <a:r>
              <a:rPr lang="en-US" dirty="0"/>
              <a:t>weight less than 2500 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Long-gap atresia</a:t>
            </a:r>
            <a:endParaRPr lang="en-US" dirty="0"/>
          </a:p>
          <a:p>
            <a:pPr lvl="1"/>
            <a:r>
              <a:rPr lang="en-US" dirty="0" smtClean="0"/>
              <a:t>Anastomotic leak</a:t>
            </a:r>
          </a:p>
          <a:p>
            <a:pPr lvl="1"/>
            <a:r>
              <a:rPr lang="en-US" dirty="0"/>
              <a:t>Twin </a:t>
            </a:r>
            <a:r>
              <a:rPr lang="en-US" dirty="0" smtClean="0"/>
              <a:t>birth</a:t>
            </a:r>
          </a:p>
          <a:p>
            <a:pPr lvl="1"/>
            <a:r>
              <a:rPr lang="en-US" dirty="0" smtClean="0"/>
              <a:t>Postoperative </a:t>
            </a:r>
            <a:r>
              <a:rPr lang="en-US" dirty="0"/>
              <a:t>intubation longer than 4 </a:t>
            </a:r>
            <a:r>
              <a:rPr lang="en-US" dirty="0" smtClean="0"/>
              <a:t>days</a:t>
            </a:r>
            <a:endParaRPr lang="en-US" dirty="0"/>
          </a:p>
          <a:p>
            <a:pPr lvl="1"/>
            <a:r>
              <a:rPr lang="en-US" dirty="0" smtClean="0"/>
              <a:t>Inability </a:t>
            </a:r>
            <a:r>
              <a:rPr lang="en-US" dirty="0"/>
              <a:t>to feed at the end of 1 </a:t>
            </a:r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b="1" dirty="0" smtClean="0">
                <a:latin typeface="Agency FB" panose="020B0503020202020204" pitchFamily="34" charset="0"/>
              </a:rPr>
              <a:t>1. Introduction …(history)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7457" y="1825625"/>
            <a:ext cx="11468745" cy="4351338"/>
          </a:xfrm>
        </p:spPr>
        <p:txBody>
          <a:bodyPr>
            <a:normAutofit/>
          </a:bodyPr>
          <a:lstStyle/>
          <a:p>
            <a:r>
              <a:rPr lang="en-US" sz="3300" dirty="0"/>
              <a:t>Thomas Gibson (</a:t>
            </a:r>
            <a:r>
              <a:rPr lang="en-US" sz="3300" dirty="0" smtClean="0"/>
              <a:t>1697); initial description</a:t>
            </a:r>
          </a:p>
          <a:p>
            <a:r>
              <a:rPr lang="en-US" sz="3300" dirty="0"/>
              <a:t>Leven and Ladd </a:t>
            </a:r>
            <a:r>
              <a:rPr lang="en-US" sz="3300" dirty="0" smtClean="0"/>
              <a:t>(</a:t>
            </a:r>
            <a:r>
              <a:rPr lang="en-US" sz="3300" dirty="0"/>
              <a:t>1939</a:t>
            </a:r>
            <a:r>
              <a:rPr lang="en-US" sz="3300" dirty="0" smtClean="0"/>
              <a:t>); </a:t>
            </a:r>
            <a:r>
              <a:rPr lang="en-US" sz="3300" dirty="0"/>
              <a:t>staged esophageal repair</a:t>
            </a:r>
          </a:p>
          <a:p>
            <a:r>
              <a:rPr lang="en-US" sz="3300" dirty="0"/>
              <a:t>Cameron Haight </a:t>
            </a:r>
            <a:r>
              <a:rPr lang="en-US" sz="3300" dirty="0" smtClean="0"/>
              <a:t>(</a:t>
            </a:r>
            <a:r>
              <a:rPr lang="en-US" sz="3300" dirty="0"/>
              <a:t>1940</a:t>
            </a:r>
            <a:r>
              <a:rPr lang="en-US" sz="3300" dirty="0" smtClean="0"/>
              <a:t>); </a:t>
            </a:r>
            <a:r>
              <a:rPr lang="en-US" sz="3300" dirty="0"/>
              <a:t>first successful primary repair </a:t>
            </a:r>
            <a:endParaRPr lang="en-US" sz="3300" dirty="0" smtClean="0"/>
          </a:p>
          <a:p>
            <a:r>
              <a:rPr lang="en-US" sz="3300" dirty="0"/>
              <a:t>1980s pediatric surgery units in the developed </a:t>
            </a:r>
            <a:r>
              <a:rPr lang="en-US" sz="3300" dirty="0" smtClean="0"/>
              <a:t>world; survival </a:t>
            </a:r>
            <a:r>
              <a:rPr lang="en-US" sz="3300" dirty="0"/>
              <a:t>85-90%</a:t>
            </a:r>
            <a:endParaRPr lang="en-US" sz="3300" dirty="0" smtClean="0"/>
          </a:p>
          <a:p>
            <a:r>
              <a:rPr lang="en-US" sz="3300" dirty="0" smtClean="0"/>
              <a:t>In 2000; </a:t>
            </a:r>
            <a:r>
              <a:rPr lang="en-US" sz="3300" dirty="0"/>
              <a:t>first successful </a:t>
            </a:r>
            <a:r>
              <a:rPr lang="en-US" sz="3300" dirty="0" err="1"/>
              <a:t>thoracosopic</a:t>
            </a:r>
            <a:r>
              <a:rPr lang="en-US" sz="3300" dirty="0"/>
              <a:t> repair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8DB0-1A8A-46FD-BA37-11D1048A2874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316522"/>
              </p:ext>
            </p:extLst>
          </p:nvPr>
        </p:nvGraphicFramePr>
        <p:xfrm>
          <a:off x="129153" y="133350"/>
          <a:ext cx="11933694" cy="2590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35457">
                  <a:extLst>
                    <a:ext uri="{9D8B030D-6E8A-4147-A177-3AD203B41FA5}">
                      <a16:colId xmlns:a16="http://schemas.microsoft.com/office/drawing/2014/main" val="3034795364"/>
                    </a:ext>
                  </a:extLst>
                </a:gridCol>
                <a:gridCol w="8498237">
                  <a:extLst>
                    <a:ext uri="{9D8B030D-6E8A-4147-A177-3AD203B41FA5}">
                      <a16:colId xmlns:a16="http://schemas.microsoft.com/office/drawing/2014/main" val="2338210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Complications</a:t>
                      </a:r>
                      <a:r>
                        <a:rPr lang="en-US" sz="2000" i="1" baseline="0" dirty="0" smtClean="0"/>
                        <a:t> </a:t>
                      </a:r>
                      <a:endParaRPr lang="en-US" sz="2000" i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Descriptions</a:t>
                      </a:r>
                      <a:r>
                        <a:rPr lang="en-US" sz="2000" i="1" baseline="0" dirty="0" smtClean="0"/>
                        <a:t> </a:t>
                      </a:r>
                      <a:endParaRPr lang="en-US" sz="2000" i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40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Anastomotic leak: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No uniform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Rate</a:t>
                      </a:r>
                      <a:r>
                        <a:rPr lang="en-US" baseline="0" dirty="0" smtClean="0"/>
                        <a:t> 3.5-17% (major leak 3.5%) ( </a:t>
                      </a:r>
                      <a:r>
                        <a:rPr lang="en-US" baseline="0" dirty="0" err="1" smtClean="0"/>
                        <a:t>thoracoscopic</a:t>
                      </a:r>
                      <a:r>
                        <a:rPr lang="en-US" baseline="0" dirty="0" smtClean="0"/>
                        <a:t> 7.6%)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Anastomotic stricture :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Definition is not uniform ( 50%</a:t>
                      </a:r>
                      <a:r>
                        <a:rPr lang="en-US" baseline="0" dirty="0" smtClean="0"/>
                        <a:t> decrease in lumen or symptom + narrowing detected on </a:t>
                      </a:r>
                      <a:r>
                        <a:rPr lang="en-US" baseline="0" dirty="0" err="1" smtClean="0"/>
                        <a:t>esophagoscopy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baseline="0" dirty="0" err="1" smtClean="0"/>
                        <a:t>esophagogram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baseline="0" dirty="0" smtClean="0"/>
                        <a:t>Incidence is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17–60%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4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Recurrent TEF: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Incidence is 3-15%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thoracscopic</a:t>
                      </a:r>
                      <a:r>
                        <a:rPr lang="en-US" baseline="0" dirty="0" smtClean="0"/>
                        <a:t> 1.9%)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baseline="0" dirty="0" smtClean="0"/>
                        <a:t>Etiology is mainly anastomotic leak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49289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E3C7-FC90-4FC6-B495-96938EF5EE58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042798"/>
              </p:ext>
            </p:extLst>
          </p:nvPr>
        </p:nvGraphicFramePr>
        <p:xfrm>
          <a:off x="129153" y="2698750"/>
          <a:ext cx="11933694" cy="367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9959">
                  <a:extLst>
                    <a:ext uri="{9D8B030D-6E8A-4147-A177-3AD203B41FA5}">
                      <a16:colId xmlns:a16="http://schemas.microsoft.com/office/drawing/2014/main" val="628868591"/>
                    </a:ext>
                  </a:extLst>
                </a:gridCol>
                <a:gridCol w="8513735">
                  <a:extLst>
                    <a:ext uri="{9D8B030D-6E8A-4147-A177-3AD203B41FA5}">
                      <a16:colId xmlns:a16="http://schemas.microsoft.com/office/drawing/2014/main" val="2102573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 of peristalsis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Congenital</a:t>
                      </a:r>
                      <a:r>
                        <a:rPr lang="en-US" baseline="0" dirty="0" smtClean="0"/>
                        <a:t> vs acquired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7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Gastro</a:t>
                      </a:r>
                      <a:r>
                        <a:rPr lang="en-US" baseline="0" dirty="0" smtClean="0"/>
                        <a:t>esophageal reflux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Incidence up to 50%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7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Esophageal carcinoma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Weather</a:t>
                      </a:r>
                      <a:r>
                        <a:rPr lang="en-US" baseline="0" dirty="0" smtClean="0"/>
                        <a:t> to screen adults is debatable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8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Vocal cord paralysis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Incidence is 12-50%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Weather</a:t>
                      </a:r>
                      <a:r>
                        <a:rPr lang="en-US" baseline="0" dirty="0" smtClean="0"/>
                        <a:t> congenital or during repair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7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Respiratory morbidities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36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Thoracotomy related</a:t>
                      </a:r>
                      <a:r>
                        <a:rPr lang="en-US" baseline="0" dirty="0" smtClean="0"/>
                        <a:t> morbidities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Incidence &gt;50%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winged scapula, asymmetry of the chest wall, rib fusion, scoliosis, and breast and pectoral muscle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maldevelopment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6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Tracheomalasia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or generalized weakness of trachea that leads to the colipase of tracheal wall during expiration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6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6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4800" b="1" dirty="0" smtClean="0">
                <a:latin typeface="Agency FB" panose="020B0503020202020204" pitchFamily="34" charset="0"/>
              </a:rPr>
              <a:t>8. Outcomes 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5"/>
            <a:ext cx="7472766" cy="435133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Currently survival is </a:t>
            </a:r>
            <a:r>
              <a:rPr lang="en-US" dirty="0"/>
              <a:t>&gt;95</a:t>
            </a:r>
            <a:r>
              <a:rPr lang="en-US" dirty="0" smtClean="0"/>
              <a:t>%</a:t>
            </a:r>
          </a:p>
          <a:p>
            <a:r>
              <a:rPr lang="en-US" dirty="0" smtClean="0"/>
              <a:t>Survival used to be &lt;40</a:t>
            </a:r>
            <a:r>
              <a:rPr lang="en-US" dirty="0"/>
              <a:t>% before the </a:t>
            </a:r>
            <a:r>
              <a:rPr lang="en-US" dirty="0" smtClean="0"/>
              <a:t>1950s</a:t>
            </a:r>
          </a:p>
          <a:p>
            <a:r>
              <a:rPr lang="en-US" dirty="0" smtClean="0"/>
              <a:t>Outcome predictors;</a:t>
            </a:r>
            <a:endParaRPr lang="en-US" dirty="0"/>
          </a:p>
          <a:p>
            <a:pPr lvl="1"/>
            <a:r>
              <a:rPr lang="en-US" dirty="0"/>
              <a:t>Gap </a:t>
            </a:r>
            <a:r>
              <a:rPr lang="en-US" dirty="0" smtClean="0"/>
              <a:t>lengths </a:t>
            </a:r>
            <a:endParaRPr lang="en-US" dirty="0"/>
          </a:p>
          <a:p>
            <a:pPr lvl="1"/>
            <a:r>
              <a:rPr lang="en-US" dirty="0" smtClean="0"/>
              <a:t>Major CHD</a:t>
            </a:r>
            <a:endParaRPr lang="en-US" dirty="0"/>
          </a:p>
          <a:p>
            <a:pPr lvl="1"/>
            <a:r>
              <a:rPr lang="en-US" dirty="0"/>
              <a:t>Birth </a:t>
            </a:r>
            <a:r>
              <a:rPr lang="en-US" dirty="0" smtClean="0"/>
              <a:t>weight / prematurity</a:t>
            </a:r>
            <a:endParaRPr lang="en-US" dirty="0"/>
          </a:p>
          <a:p>
            <a:pPr lvl="1"/>
            <a:r>
              <a:rPr lang="en-US" dirty="0"/>
              <a:t>Pulmonary comorbidity requiring ventilator support</a:t>
            </a:r>
          </a:p>
          <a:p>
            <a:pPr lvl="1"/>
            <a:r>
              <a:rPr lang="en-US" dirty="0"/>
              <a:t>Sever associated </a:t>
            </a:r>
            <a:r>
              <a:rPr lang="en-US" dirty="0" smtClean="0"/>
              <a:t>anomalies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73139" y="1825625"/>
            <a:ext cx="4122549" cy="15081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Neonatal GI Surgical emergency admission in TASH (1997-2001)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EA/TEF = 20%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1/12 (8.3%) </a:t>
            </a:r>
            <a:r>
              <a:rPr lang="en-US" dirty="0" smtClean="0">
                <a:solidFill>
                  <a:srgbClr val="FF0000"/>
                </a:solidFill>
              </a:rPr>
              <a:t>discharged alive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3138" y="4668858"/>
            <a:ext cx="4122549" cy="15081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Assessment of outcome of neonate with EA/TEF in TASH (2008-2013)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5/34 (14.7%) </a:t>
            </a:r>
            <a:r>
              <a:rPr lang="en-US" sz="2000" dirty="0" smtClean="0">
                <a:solidFill>
                  <a:srgbClr val="FF0000"/>
                </a:solidFill>
              </a:rPr>
              <a:t>discharged alive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0147" y="3592632"/>
            <a:ext cx="4215540" cy="8617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Pattern &amp; outcome of neonatal surgical cases in TASH (2010-2014)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EA/TEF mortality 73.2% (60/82)</a:t>
            </a:r>
          </a:p>
        </p:txBody>
      </p:sp>
    </p:spTree>
    <p:extLst>
      <p:ext uri="{BB962C8B-B14F-4D97-AF65-F5344CB8AC3E}">
        <p14:creationId xmlns:p14="http://schemas.microsoft.com/office/powerpoint/2010/main" val="39641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9. Summary &amp; pitfalls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72987" cy="4351338"/>
          </a:xfrm>
        </p:spPr>
        <p:txBody>
          <a:bodyPr/>
          <a:lstStyle/>
          <a:p>
            <a:r>
              <a:rPr lang="en-US" dirty="0" smtClean="0"/>
              <a:t>Survival from EA/TEF in developed country is high</a:t>
            </a:r>
          </a:p>
          <a:p>
            <a:r>
              <a:rPr lang="en-US" dirty="0" smtClean="0"/>
              <a:t>Perioperative care is critical in EA/TEF management</a:t>
            </a:r>
          </a:p>
          <a:p>
            <a:r>
              <a:rPr lang="en-US" dirty="0" smtClean="0"/>
              <a:t>Pitfalls in our settings;</a:t>
            </a:r>
          </a:p>
          <a:p>
            <a:pPr lvl="1"/>
            <a:r>
              <a:rPr lang="en-US" dirty="0" smtClean="0"/>
              <a:t>Aspiration prevention (?? Suctioning frequency &amp; technique)</a:t>
            </a:r>
          </a:p>
          <a:p>
            <a:pPr lvl="1"/>
            <a:r>
              <a:rPr lang="en-US" dirty="0" smtClean="0"/>
              <a:t>Infection prevention </a:t>
            </a:r>
          </a:p>
          <a:p>
            <a:pPr lvl="1"/>
            <a:r>
              <a:rPr lang="en-US" dirty="0" smtClean="0"/>
              <a:t>Hypothermia and fluid and electrolyte management</a:t>
            </a:r>
          </a:p>
          <a:p>
            <a:pPr lvl="1"/>
            <a:r>
              <a:rPr lang="en-US" dirty="0" smtClean="0"/>
              <a:t>Nutritional support </a:t>
            </a:r>
          </a:p>
          <a:p>
            <a:pPr lvl="1"/>
            <a:r>
              <a:rPr lang="en-US" dirty="0" smtClean="0"/>
              <a:t>Delayed presentation </a:t>
            </a:r>
          </a:p>
          <a:p>
            <a:pPr lvl="1"/>
            <a:r>
              <a:rPr lang="en-US" dirty="0" smtClean="0"/>
              <a:t>Un recognized associated anomalies </a:t>
            </a:r>
          </a:p>
          <a:p>
            <a:pPr lvl="1"/>
            <a:r>
              <a:rPr lang="en-US" dirty="0" smtClean="0"/>
              <a:t>Anesthesia and NICU care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10. References 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40" y="1847850"/>
            <a:ext cx="2099796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67" y="1847850"/>
            <a:ext cx="1955612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03" y="1847850"/>
            <a:ext cx="2140299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626" y="1847850"/>
            <a:ext cx="2443969" cy="4508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512" y="1690688"/>
            <a:ext cx="1771488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21" y="1857831"/>
            <a:ext cx="11406564" cy="2789695"/>
          </a:xfrm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16600" b="1" dirty="0" smtClean="0">
                <a:latin typeface="Agency FB" panose="020B0503020202020204" pitchFamily="34" charset="0"/>
              </a:rPr>
              <a:t>Thank you</a:t>
            </a:r>
            <a:endParaRPr lang="en-US" sz="16600" b="1" dirty="0">
              <a:latin typeface="Agency FB" panose="020B05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88" y="4678562"/>
            <a:ext cx="11721697" cy="4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1. Introduction </a:t>
            </a:r>
            <a:r>
              <a:rPr lang="en-US" b="1" dirty="0" smtClean="0">
                <a:latin typeface="Agency FB" panose="020B0503020202020204" pitchFamily="34" charset="0"/>
              </a:rPr>
              <a:t>…(epidemiology)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9" y="1825625"/>
            <a:ext cx="11608231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Incidence; 1: 2500-4500 life births</a:t>
            </a:r>
          </a:p>
          <a:p>
            <a:r>
              <a:rPr lang="en-US" sz="3600" dirty="0" smtClean="0"/>
              <a:t>M:F ratio is ~1.26:1 </a:t>
            </a:r>
          </a:p>
          <a:p>
            <a:r>
              <a:rPr lang="en-US" sz="3600" dirty="0" smtClean="0"/>
              <a:t>Recurrence risk;</a:t>
            </a:r>
          </a:p>
          <a:p>
            <a:pPr lvl="1"/>
            <a:r>
              <a:rPr lang="en-US" sz="3200" dirty="0" smtClean="0"/>
              <a:t>One affected child - </a:t>
            </a:r>
            <a:r>
              <a:rPr lang="en-US" sz="3200" dirty="0"/>
              <a:t>0.5–2.0</a:t>
            </a:r>
            <a:r>
              <a:rPr lang="en-US" sz="3200" dirty="0" smtClean="0"/>
              <a:t>%</a:t>
            </a:r>
          </a:p>
          <a:p>
            <a:pPr lvl="1"/>
            <a:r>
              <a:rPr lang="en-US" sz="3200" dirty="0" smtClean="0"/>
              <a:t>Two affected children – 20%</a:t>
            </a:r>
          </a:p>
          <a:p>
            <a:pPr lvl="1"/>
            <a:r>
              <a:rPr lang="en-US" sz="3200" dirty="0" smtClean="0"/>
              <a:t>Vertical risk - </a:t>
            </a:r>
            <a:r>
              <a:rPr lang="en-US" sz="3200" dirty="0"/>
              <a:t>3–4</a:t>
            </a:r>
            <a:r>
              <a:rPr lang="en-US" sz="3200" dirty="0" smtClean="0"/>
              <a:t>%</a:t>
            </a:r>
          </a:p>
          <a:p>
            <a:r>
              <a:rPr lang="en-US" sz="3600" dirty="0" smtClean="0"/>
              <a:t>Etiology is multifactorial </a:t>
            </a:r>
          </a:p>
          <a:p>
            <a:pPr marL="0" indent="0">
              <a:buNone/>
            </a:pPr>
            <a:r>
              <a:rPr lang="en-US" sz="2400" dirty="0" smtClean="0"/>
              <a:t>(genetic + environmental)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36057" y="2320517"/>
            <a:ext cx="3492285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Neonatal GI Surgical emergency admission in TASH (1997-2001)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EA/TEF = 20%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0924" y="5045662"/>
            <a:ext cx="4122549" cy="11079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Pediatric surgical admission &amp; procedures in TASH (2012-2017)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6</a:t>
            </a:r>
            <a:r>
              <a:rPr lang="en-US" sz="160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dirty="0" smtClean="0">
                <a:solidFill>
                  <a:srgbClr val="FF0000"/>
                </a:solidFill>
              </a:rPr>
              <a:t> common congenital anomaly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11</a:t>
            </a:r>
            <a:r>
              <a:rPr lang="en-US" sz="160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dirty="0" smtClean="0">
                <a:solidFill>
                  <a:srgbClr val="FF0000"/>
                </a:solidFill>
              </a:rPr>
              <a:t> common admission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6460" y="3758279"/>
            <a:ext cx="4122549" cy="8617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Pattern &amp; outcome of neonatal surgical cases in TASH (2010-2014)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EA/TEF= 12.6%</a:t>
            </a:r>
          </a:p>
        </p:txBody>
      </p:sp>
    </p:spTree>
    <p:extLst>
      <p:ext uri="{BB962C8B-B14F-4D97-AF65-F5344CB8AC3E}">
        <p14:creationId xmlns:p14="http://schemas.microsoft.com/office/powerpoint/2010/main" val="549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1. Introduction </a:t>
            </a:r>
            <a:r>
              <a:rPr lang="en-US" b="1" dirty="0" smtClean="0">
                <a:latin typeface="Agency FB" panose="020B0503020202020204" pitchFamily="34" charset="0"/>
              </a:rPr>
              <a:t>…cont’d(epidemiology</a:t>
            </a:r>
            <a:r>
              <a:rPr lang="en-US" b="1" dirty="0">
                <a:latin typeface="Agency FB" panose="020B0503020202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Risk factors;</a:t>
            </a:r>
          </a:p>
          <a:p>
            <a:pPr lvl="1"/>
            <a:r>
              <a:rPr lang="en-US" sz="3200" dirty="0" smtClean="0"/>
              <a:t>Twin pregnancy (RR: 2.56)</a:t>
            </a:r>
          </a:p>
          <a:p>
            <a:pPr lvl="1"/>
            <a:r>
              <a:rPr lang="en-US" sz="3200" dirty="0" smtClean="0"/>
              <a:t>White race (&gt;60% risky than non-white)</a:t>
            </a:r>
          </a:p>
          <a:p>
            <a:pPr lvl="1"/>
            <a:r>
              <a:rPr lang="en-US" sz="3200" dirty="0" smtClean="0"/>
              <a:t>Drugs </a:t>
            </a:r>
            <a:r>
              <a:rPr lang="en-US" sz="2000" dirty="0" smtClean="0"/>
              <a:t>(</a:t>
            </a:r>
            <a:r>
              <a:rPr lang="en-US" sz="2000" dirty="0"/>
              <a:t>thalidomide, progesterone and </a:t>
            </a:r>
            <a:r>
              <a:rPr lang="en-US" sz="2000" dirty="0" smtClean="0"/>
              <a:t>estrogens, </a:t>
            </a:r>
            <a:r>
              <a:rPr lang="en-US" sz="2000" dirty="0" err="1" smtClean="0"/>
              <a:t>methimazole</a:t>
            </a:r>
            <a:r>
              <a:rPr lang="en-US" sz="2000" dirty="0" smtClean="0"/>
              <a:t>)</a:t>
            </a:r>
          </a:p>
          <a:p>
            <a:pPr lvl="1"/>
            <a:r>
              <a:rPr lang="en-US" sz="3200" dirty="0" smtClean="0"/>
              <a:t>First pregnancy</a:t>
            </a:r>
          </a:p>
          <a:p>
            <a:pPr lvl="1"/>
            <a:r>
              <a:rPr lang="en-US" sz="3200" dirty="0" smtClean="0"/>
              <a:t>Maternal </a:t>
            </a:r>
            <a:r>
              <a:rPr lang="en-US" sz="3200" dirty="0"/>
              <a:t>diabetes</a:t>
            </a:r>
            <a:endParaRPr lang="en-US" sz="3200" dirty="0" smtClean="0"/>
          </a:p>
          <a:p>
            <a:pPr lvl="1"/>
            <a:r>
              <a:rPr lang="en-US" sz="3200" dirty="0" smtClean="0"/>
              <a:t>Increasing </a:t>
            </a:r>
            <a:r>
              <a:rPr lang="en-US" sz="3200" dirty="0"/>
              <a:t>maternal </a:t>
            </a:r>
            <a:r>
              <a:rPr lang="en-US" sz="3200" dirty="0" smtClean="0"/>
              <a:t>age ??</a:t>
            </a:r>
          </a:p>
          <a:p>
            <a:pPr lvl="1"/>
            <a:r>
              <a:rPr lang="en-US" sz="3200" dirty="0"/>
              <a:t>in vitro fertilization </a:t>
            </a:r>
            <a:r>
              <a:rPr lang="en-US" sz="3200" dirty="0" smtClean="0"/>
              <a:t>patients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gency FB" panose="020B0503020202020204" pitchFamily="34" charset="0"/>
              </a:rPr>
              <a:t>2. Embryology 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03942" cy="4351338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Week; ventral respiratory &amp; dorsal esophageal part </a:t>
            </a:r>
          </a:p>
          <a:p>
            <a:endParaRPr lang="en-US" dirty="0" smtClean="0"/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Week; tracheoesophageal septum; separate the two parts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Lateral tracheoesophageal folds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Cranial – caudal folds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2. Embryology </a:t>
            </a:r>
            <a:r>
              <a:rPr lang="en-US" b="1" dirty="0" smtClean="0">
                <a:latin typeface="Agency FB" panose="020B0503020202020204" pitchFamily="34" charset="0"/>
              </a:rPr>
              <a:t>…cont’d (pathogenesis)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Theories of EA/TEF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Failure </a:t>
            </a:r>
            <a:r>
              <a:rPr lang="en-US" sz="2800" dirty="0"/>
              <a:t>of recanalization </a:t>
            </a:r>
            <a:r>
              <a:rPr lang="en-US" sz="2800" dirty="0" smtClean="0"/>
              <a:t>(historical)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Failure of lateral tracheoesophageal folds to meet at mid 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Cranial </a:t>
            </a:r>
            <a:r>
              <a:rPr lang="en-US" sz="2800" dirty="0"/>
              <a:t>and caudal folds growth </a:t>
            </a:r>
            <a:r>
              <a:rPr lang="en-US" sz="2800" dirty="0" smtClean="0"/>
              <a:t>imbalance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Ectopic </a:t>
            </a:r>
            <a:r>
              <a:rPr lang="en-US" sz="2800" dirty="0"/>
              <a:t>expression of sonic hedgehog </a:t>
            </a:r>
            <a:r>
              <a:rPr lang="en-US" sz="2800" dirty="0" smtClean="0"/>
              <a:t>between </a:t>
            </a:r>
            <a:r>
              <a:rPr lang="en-US" sz="2800" dirty="0"/>
              <a:t>the notochord and the </a:t>
            </a:r>
            <a:r>
              <a:rPr lang="en-US" sz="2800" dirty="0" smtClean="0"/>
              <a:t>gut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Imbalance </a:t>
            </a:r>
            <a:r>
              <a:rPr lang="en-US" sz="2800" dirty="0"/>
              <a:t>between the BMP and Nog( BMP antagonist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EA is a component of cephalic </a:t>
            </a:r>
            <a:r>
              <a:rPr lang="en-US" sz="2800" dirty="0" err="1"/>
              <a:t>neurocristopathy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4800" b="1" dirty="0" smtClean="0">
                <a:latin typeface="Agency FB" panose="020B0503020202020204" pitchFamily="34" charset="0"/>
              </a:rPr>
              <a:t>3. Classifications …(morphologic)</a:t>
            </a:r>
            <a:endParaRPr lang="en-US" sz="4800" b="1" dirty="0">
              <a:latin typeface="Agency FB" panose="020B05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6164-4282-45A6-8C31-F327B18B0A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949" y="1825624"/>
            <a:ext cx="11437749" cy="4530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749" y="6356349"/>
            <a:ext cx="128765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Type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3. Classifications </a:t>
            </a:r>
            <a:r>
              <a:rPr lang="en-US" b="1" dirty="0" smtClean="0">
                <a:latin typeface="Agency FB" panose="020B0503020202020204" pitchFamily="34" charset="0"/>
              </a:rPr>
              <a:t>…cont’d(…morphologic</a:t>
            </a:r>
            <a:r>
              <a:rPr lang="en-US" b="1" dirty="0">
                <a:latin typeface="Agency FB" panose="020B0503020202020204" pitchFamily="34" charset="0"/>
              </a:rPr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1" y="1850555"/>
            <a:ext cx="2687664" cy="35528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13E-93DE-45FA-A5B0-855BF9667586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Management of EA/TEF  ( Yeshigeta 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9DDE-BF81-46A2-9D9F-C3F20596991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55" y="1920980"/>
            <a:ext cx="2272882" cy="322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982892"/>
            <a:ext cx="2222715" cy="323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994" y="1959079"/>
            <a:ext cx="2654811" cy="3444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0805" y="2128654"/>
            <a:ext cx="2514883" cy="310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403380"/>
            <a:ext cx="2209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Level of </a:t>
            </a:r>
            <a:r>
              <a:rPr lang="en-US" dirty="0" err="1" smtClean="0"/>
              <a:t>azygus</a:t>
            </a:r>
            <a:endParaRPr lang="en-US" dirty="0" smtClean="0"/>
          </a:p>
          <a:p>
            <a:r>
              <a:rPr lang="en-US" dirty="0" smtClean="0"/>
              <a:t>Short pouch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403380"/>
            <a:ext cx="25016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End vs fistula</a:t>
            </a:r>
          </a:p>
          <a:p>
            <a:r>
              <a:rPr lang="en-US" dirty="0" smtClean="0"/>
              <a:t>Fistula orientation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1486" y="5403380"/>
            <a:ext cx="2209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T3-4 level </a:t>
            </a:r>
          </a:p>
          <a:p>
            <a:r>
              <a:rPr lang="en-US" dirty="0" smtClean="0"/>
              <a:t>In 1-2cm carina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1123" y="5403379"/>
            <a:ext cx="25218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Rare </a:t>
            </a:r>
          </a:p>
          <a:p>
            <a:r>
              <a:rPr lang="en-US" dirty="0" smtClean="0"/>
              <a:t>No. prox. fistula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02806" y="5403379"/>
            <a:ext cx="25928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N-type (no atresia)</a:t>
            </a:r>
          </a:p>
          <a:p>
            <a:r>
              <a:rPr lang="en-US" dirty="0" smtClean="0"/>
              <a:t>Thoracic inlet</a:t>
            </a:r>
          </a:p>
        </p:txBody>
      </p:sp>
    </p:spTree>
    <p:extLst>
      <p:ext uri="{BB962C8B-B14F-4D97-AF65-F5344CB8AC3E}">
        <p14:creationId xmlns:p14="http://schemas.microsoft.com/office/powerpoint/2010/main" val="3699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34A90"/>
      </a:dk1>
      <a:lt1>
        <a:srgbClr val="FFFFFF"/>
      </a:lt1>
      <a:dk2>
        <a:srgbClr val="02316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10219</TotalTime>
  <Words>1615</Words>
  <Application>Microsoft Office PowerPoint</Application>
  <PresentationFormat>Widescreen</PresentationFormat>
  <Paragraphs>405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Agency FB</vt:lpstr>
      <vt:lpstr>Arial</vt:lpstr>
      <vt:lpstr>Arial Black</vt:lpstr>
      <vt:lpstr>Calibri</vt:lpstr>
      <vt:lpstr>Wingdings</vt:lpstr>
      <vt:lpstr>Office Theme</vt:lpstr>
      <vt:lpstr>Management of   Newborn with EA/TEF</vt:lpstr>
      <vt:lpstr>Outlines</vt:lpstr>
      <vt:lpstr>1. Introduction …(history)</vt:lpstr>
      <vt:lpstr>1. Introduction …(epidemiology)</vt:lpstr>
      <vt:lpstr>1. Introduction …cont’d(epidemiology)</vt:lpstr>
      <vt:lpstr>2. Embryology </vt:lpstr>
      <vt:lpstr>2. Embryology …cont’d (pathogenesis)</vt:lpstr>
      <vt:lpstr>3. Classifications …(morphologic)</vt:lpstr>
      <vt:lpstr>3. Classifications …cont’d(…morphologic)</vt:lpstr>
      <vt:lpstr>3. Classifications …cont’d (risk)</vt:lpstr>
      <vt:lpstr>4. Associated anomalies</vt:lpstr>
      <vt:lpstr>5. Diagnosis EA/TEF</vt:lpstr>
      <vt:lpstr>5. Diagnosis EA/TEF… cont’d</vt:lpstr>
      <vt:lpstr>5. Diagnosis EA/TEF… cont’d</vt:lpstr>
      <vt:lpstr>5. Diagnosis EA/TEF… cont’d</vt:lpstr>
      <vt:lpstr>6. Managements …(pre-operative care)</vt:lpstr>
      <vt:lpstr>6. Managements …cont’d (pre-operative care)</vt:lpstr>
      <vt:lpstr>6. Managements …(operative care)</vt:lpstr>
      <vt:lpstr>6. Managements …cont’d (operative care)</vt:lpstr>
      <vt:lpstr>6. Managements …cont’d (operative care)</vt:lpstr>
      <vt:lpstr>6. Managements …cont’d (operative care)</vt:lpstr>
      <vt:lpstr>6. Managements …cont’d (operative care)</vt:lpstr>
      <vt:lpstr>6. Managements …cont’d (operative care)</vt:lpstr>
      <vt:lpstr>6. Managements …cont’d (operative care)</vt:lpstr>
      <vt:lpstr>6. Managements …cont’d (operative care)</vt:lpstr>
      <vt:lpstr>6. Managements …cont’d (operative care)</vt:lpstr>
      <vt:lpstr>6. Managements …cont’d (intra-operative care)</vt:lpstr>
      <vt:lpstr>6. Managements …cont’d (post-operative care)</vt:lpstr>
      <vt:lpstr>7. Complications </vt:lpstr>
      <vt:lpstr>Complications</vt:lpstr>
      <vt:lpstr>8. Outcomes </vt:lpstr>
      <vt:lpstr>9. Summary &amp; pitfalls</vt:lpstr>
      <vt:lpstr>10. References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YESHIGETA</dc:creator>
  <cp:lastModifiedBy>DR. YESHIGETA</cp:lastModifiedBy>
  <cp:revision>497</cp:revision>
  <dcterms:created xsi:type="dcterms:W3CDTF">2019-03-15T00:11:05Z</dcterms:created>
  <dcterms:modified xsi:type="dcterms:W3CDTF">2019-08-16T06:06:30Z</dcterms:modified>
</cp:coreProperties>
</file>